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6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7" r:id="rId17"/>
    <p:sldId id="278" r:id="rId18"/>
    <p:sldId id="279" r:id="rId19"/>
    <p:sldId id="270" r:id="rId20"/>
    <p:sldId id="280" r:id="rId21"/>
    <p:sldId id="271" r:id="rId22"/>
    <p:sldId id="272" r:id="rId23"/>
    <p:sldId id="273" r:id="rId24"/>
    <p:sldId id="281" r:id="rId25"/>
    <p:sldId id="274" r:id="rId26"/>
    <p:sldId id="275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18FD7-AD24-4011-A927-5C02E44391F8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E5D4-14A1-4A7A-9D51-AC8AC585801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18FD7-AD24-4011-A927-5C02E44391F8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E5D4-14A1-4A7A-9D51-AC8AC58580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18FD7-AD24-4011-A927-5C02E44391F8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E5D4-14A1-4A7A-9D51-AC8AC58580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18FD7-AD24-4011-A927-5C02E44391F8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E5D4-14A1-4A7A-9D51-AC8AC585801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18FD7-AD24-4011-A927-5C02E44391F8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E5D4-14A1-4A7A-9D51-AC8AC58580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18FD7-AD24-4011-A927-5C02E44391F8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E5D4-14A1-4A7A-9D51-AC8AC585801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18FD7-AD24-4011-A927-5C02E44391F8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E5D4-14A1-4A7A-9D51-AC8AC585801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18FD7-AD24-4011-A927-5C02E44391F8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E5D4-14A1-4A7A-9D51-AC8AC58580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18FD7-AD24-4011-A927-5C02E44391F8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E5D4-14A1-4A7A-9D51-AC8AC58580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18FD7-AD24-4011-A927-5C02E44391F8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E5D4-14A1-4A7A-9D51-AC8AC58580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18FD7-AD24-4011-A927-5C02E44391F8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9E5D4-14A1-4A7A-9D51-AC8AC585801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9E18FD7-AD24-4011-A927-5C02E44391F8}" type="datetimeFigureOut">
              <a:rPr lang="ru-RU" smtClean="0"/>
              <a:t>09.02.2015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F89E5D4-14A1-4A7A-9D51-AC8AC585801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268760"/>
            <a:ext cx="8208912" cy="3744416"/>
          </a:xfrm>
        </p:spPr>
        <p:txBody>
          <a:bodyPr/>
          <a:lstStyle/>
          <a:p>
            <a:pPr marL="0" lvl="0" indent="0" algn="ctr" fontAlgn="base">
              <a:spcAft>
                <a:spcPct val="0"/>
              </a:spcAft>
              <a:buNone/>
            </a:pPr>
            <a:r>
              <a:rPr lang="ru-RU" sz="2800" dirty="0">
                <a:solidFill>
                  <a:srgbClr val="000000"/>
                </a:solidFill>
                <a:effectLst/>
                <a:latin typeface="Tahoma" pitchFamily="34" charset="0"/>
                <a:ea typeface="+mn-ea"/>
                <a:cs typeface="+mn-cs"/>
              </a:rPr>
              <a:t>ЛЕКЦИЯ №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ahoma" pitchFamily="34" charset="0"/>
                <a:ea typeface="+mn-ea"/>
                <a:cs typeface="+mn-cs"/>
              </a:rPr>
              <a:t>2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ahoma" pitchFamily="34" charset="0"/>
                <a:ea typeface="+mn-ea"/>
                <a:cs typeface="+mn-cs"/>
              </a:rPr>
              <a:t/>
            </a:r>
            <a:br>
              <a:rPr lang="ru-RU" sz="2800" dirty="0" smtClean="0">
                <a:solidFill>
                  <a:srgbClr val="000000"/>
                </a:solidFill>
                <a:effectLst/>
                <a:latin typeface="Tahoma" pitchFamily="34" charset="0"/>
                <a:ea typeface="+mn-ea"/>
                <a:cs typeface="+mn-cs"/>
              </a:rPr>
            </a:br>
            <a:r>
              <a:rPr lang="ru-RU" sz="2800" dirty="0">
                <a:solidFill>
                  <a:srgbClr val="000000"/>
                </a:solidFill>
                <a:effectLst/>
                <a:latin typeface="Tahoma" pitchFamily="34" charset="0"/>
                <a:ea typeface="+mn-ea"/>
                <a:cs typeface="+mn-cs"/>
              </a:rPr>
              <a:t/>
            </a:r>
            <a:br>
              <a:rPr lang="ru-RU" sz="2800" dirty="0">
                <a:solidFill>
                  <a:srgbClr val="000000"/>
                </a:solidFill>
                <a:effectLst/>
                <a:latin typeface="Tahoma" pitchFamily="34" charset="0"/>
                <a:ea typeface="+mn-ea"/>
                <a:cs typeface="+mn-cs"/>
              </a:rPr>
            </a:br>
            <a:r>
              <a:rPr lang="ru-RU" sz="2800" b="0" dirty="0">
                <a:solidFill>
                  <a:srgbClr val="000000"/>
                </a:solidFill>
                <a:effectLst/>
                <a:latin typeface="Arial" charset="0"/>
                <a:ea typeface="+mn-ea"/>
                <a:cs typeface="+mn-cs"/>
              </a:rPr>
              <a:t>Классификация ядов. Общая характеристика токсического действия. Формирование токсического эффекта. Физико-химические характеристики токсических веществ. Применение при решении вопросов биохимической и аналитической токсикологии</a:t>
            </a:r>
            <a:r>
              <a:rPr lang="ru-RU" sz="2800" b="0" dirty="0" smtClean="0">
                <a:solidFill>
                  <a:srgbClr val="000000"/>
                </a:solidFill>
                <a:effectLst/>
                <a:latin typeface="Arial" charset="0"/>
                <a:ea typeface="+mn-ea"/>
                <a:cs typeface="+mn-cs"/>
              </a:rPr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526011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936104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solidFill>
                  <a:srgbClr val="000000"/>
                </a:solidFill>
                <a:effectLst/>
                <a:latin typeface="Arial" charset="0"/>
                <a:ea typeface="+mn-ea"/>
                <a:cs typeface="+mn-cs"/>
              </a:rPr>
              <a:t>6. Классификация веществ, вызывающих отравление при ХТА.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412776"/>
            <a:ext cx="8856984" cy="5256584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en-US" sz="3000" b="1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I</a:t>
            </a:r>
            <a:r>
              <a:rPr lang="ru-RU" sz="3000" b="1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. Токсические вещества органической природы</a:t>
            </a:r>
            <a:r>
              <a:rPr lang="ru-RU" sz="3000" b="1" dirty="0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571500" algn="l"/>
              </a:tabLst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Группа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токсикологически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важных веществ, изолируемых дистилляцией («летучие яды»):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синильная кислота, спирты, этиленгликоль,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алкилгалогениды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(хлороформ, хлоралгидрат, четыреххлористый углерод, дихлорэтан), формальдегид, ацетон, фенол, уксусная кислота.</a:t>
            </a:r>
          </a:p>
          <a:p>
            <a:pPr algn="just" eaLnBrk="0" hangingPunct="0">
              <a:tabLst>
                <a:tab pos="571500" algn="l"/>
              </a:tabLst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Группа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токсикологически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важных веществ, изолируемых экстракцией и сорбцией:</a:t>
            </a:r>
          </a:p>
          <a:p>
            <a:pPr algn="just" eaLnBrk="0" hangingPunct="0">
              <a:buFont typeface="Symbol" pitchFamily="18" charset="2"/>
              <a:buChar char=""/>
              <a:tabLst>
                <a:tab pos="571500" algn="l"/>
              </a:tabLst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лекарственные средства (барбитураты, алкалоиды, синтетические лекарственные вещества – 1,4-бензодиазепины, производные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фенотиазина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фенилалкиламины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 eaLnBrk="0" hangingPunct="0">
              <a:buFont typeface="Symbol" pitchFamily="18" charset="2"/>
              <a:buChar char=""/>
              <a:tabLst>
                <a:tab pos="571500" algn="l"/>
              </a:tabLst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наркотические вещества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каннабиноиды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эфедрон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 eaLnBrk="0" hangingPunct="0">
              <a:buFont typeface="Symbol" pitchFamily="18" charset="2"/>
              <a:buChar char=""/>
              <a:tabLst>
                <a:tab pos="571500" algn="l"/>
              </a:tabLst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пестициды (ФОС, хлорорганические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гептахлор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гексахлорциклогексан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производные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карбаминовой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кислоты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севин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231815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404664"/>
            <a:ext cx="8496944" cy="6120680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II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</a:rPr>
              <a:t>. Токсикологические вещества неорганической природы.</a:t>
            </a:r>
          </a:p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342900" algn="l"/>
              </a:tabLst>
            </a:pP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</a:rPr>
              <a:t>Группа </a:t>
            </a:r>
            <a:r>
              <a:rPr lang="ru-RU" sz="2400" b="1" dirty="0" err="1">
                <a:solidFill>
                  <a:srgbClr val="000000"/>
                </a:solidFill>
                <a:latin typeface="Times New Roman" pitchFamily="18" charset="0"/>
              </a:rPr>
              <a:t>токсикологически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</a:rPr>
              <a:t> важных веществ, изолируемых минерализацией: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</a:rPr>
              <a:t> «металлические яды» - соединения </a:t>
            </a:r>
            <a:r>
              <a:rPr lang="ru-RU" sz="2400" dirty="0" err="1">
                <a:solidFill>
                  <a:srgbClr val="000000"/>
                </a:solidFill>
                <a:latin typeface="Times New Roman" pitchFamily="18" charset="0"/>
              </a:rPr>
              <a:t>Ва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Pb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Mn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As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Cu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Sb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Bi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Hg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</a:rPr>
              <a:t> и др.</a:t>
            </a:r>
          </a:p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342900" algn="l"/>
              </a:tabLst>
            </a:pPr>
            <a:endParaRPr lang="ru-RU" sz="2400" dirty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342900" algn="l"/>
              </a:tabLst>
            </a:pP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</a:rPr>
              <a:t>Группа </a:t>
            </a:r>
            <a:r>
              <a:rPr lang="ru-RU" sz="2400" b="1" dirty="0" err="1">
                <a:solidFill>
                  <a:srgbClr val="000000"/>
                </a:solidFill>
                <a:latin typeface="Times New Roman" pitchFamily="18" charset="0"/>
              </a:rPr>
              <a:t>токсикологически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</a:rPr>
              <a:t> важных веществ, изолируемых экстракцией водой: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</a:rPr>
              <a:t> кислоты (серная, азотная, соляная), щелочи (гидроксиды натрия, калия, аммония), нитраты и нитриты.</a:t>
            </a:r>
          </a:p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342900" algn="l"/>
              </a:tabLst>
            </a:pPr>
            <a:endParaRPr lang="ru-RU" sz="2400" dirty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342900" algn="l"/>
              </a:tabLst>
            </a:pP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</a:rPr>
              <a:t>Группа </a:t>
            </a:r>
            <a:r>
              <a:rPr lang="ru-RU" sz="2400" b="1" dirty="0" err="1">
                <a:solidFill>
                  <a:srgbClr val="000000"/>
                </a:solidFill>
                <a:latin typeface="Times New Roman" pitchFamily="18" charset="0"/>
              </a:rPr>
              <a:t>токсикологически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</a:rPr>
              <a:t> важных веществ, требующих особых методов изолирования: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</a:rPr>
              <a:t> соединения фтора.</a:t>
            </a:r>
          </a:p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342900" algn="l"/>
              </a:tabLst>
            </a:pPr>
            <a:endParaRPr lang="ru-RU" sz="2400" dirty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342900" algn="l"/>
              </a:tabLst>
            </a:pP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</a:rPr>
              <a:t>Группа веществ, не требующих особых методов изолирования: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</a:rPr>
              <a:t> вредные пары и газы, оксид углерода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</a:rPr>
              <a:t>.</a:t>
            </a:r>
            <a:endParaRPr lang="ru-RU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72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404664"/>
            <a:ext cx="8784976" cy="6264696"/>
          </a:xfrm>
        </p:spPr>
        <p:txBody>
          <a:bodyPr>
            <a:noAutofit/>
          </a:bodyPr>
          <a:lstStyle/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000" b="1" dirty="0">
                <a:solidFill>
                  <a:srgbClr val="000000"/>
                </a:solidFill>
                <a:latin typeface="Arial" charset="0"/>
              </a:rPr>
              <a:t>Доза</a:t>
            </a:r>
            <a:r>
              <a:rPr lang="ru-RU" sz="2000" dirty="0">
                <a:solidFill>
                  <a:srgbClr val="000000"/>
                </a:solidFill>
                <a:latin typeface="Arial" charset="0"/>
              </a:rPr>
              <a:t> – количество вещества, введенное или попавшее в организм (отнесенное как правило, единице массы тела человека или животного) и дающее определенный токсический эффект</a:t>
            </a:r>
            <a:r>
              <a:rPr lang="ru-RU" sz="2000" dirty="0" smtClean="0">
                <a:solidFill>
                  <a:srgbClr val="000000"/>
                </a:solidFill>
                <a:latin typeface="Arial" charset="0"/>
              </a:rPr>
              <a:t>.</a:t>
            </a: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000" b="1" dirty="0">
                <a:solidFill>
                  <a:srgbClr val="000000"/>
                </a:solidFill>
                <a:latin typeface="Arial" charset="0"/>
              </a:rPr>
              <a:t>Доза   токсическая</a:t>
            </a:r>
            <a:r>
              <a:rPr lang="ru-RU" sz="2000" dirty="0">
                <a:solidFill>
                  <a:srgbClr val="000000"/>
                </a:solidFill>
                <a:latin typeface="Arial" charset="0"/>
              </a:rPr>
              <a:t>   - доза, вызывающая  в  организме патологические  изменения,  не  приводящие  к  смертельному  исходу. Токсические дозы занимают диапазон доз от минимальной токсической до минимальной смертельной. </a:t>
            </a: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000" b="1" dirty="0">
                <a:solidFill>
                  <a:srgbClr val="000000"/>
                </a:solidFill>
                <a:latin typeface="Arial" charset="0"/>
              </a:rPr>
              <a:t>Доза  токсическая минимальная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2000" b="1" dirty="0">
                <a:solidFill>
                  <a:srgbClr val="000000"/>
                </a:solidFill>
                <a:latin typeface="Arial" charset="0"/>
              </a:rPr>
              <a:t>(</a:t>
            </a:r>
            <a:r>
              <a:rPr lang="en-US" sz="2000" b="1" dirty="0">
                <a:solidFill>
                  <a:srgbClr val="000000"/>
                </a:solidFill>
                <a:latin typeface="Arial" charset="0"/>
              </a:rPr>
              <a:t>MTD</a:t>
            </a:r>
            <a:r>
              <a:rPr lang="ru-RU" sz="2000" b="1" dirty="0">
                <a:solidFill>
                  <a:srgbClr val="000000"/>
                </a:solidFill>
                <a:latin typeface="Arial" charset="0"/>
              </a:rPr>
              <a:t>)</a:t>
            </a:r>
            <a:r>
              <a:rPr lang="ru-RU" sz="2000" dirty="0">
                <a:solidFill>
                  <a:srgbClr val="000000"/>
                </a:solidFill>
                <a:latin typeface="Arial" charset="0"/>
              </a:rPr>
              <a:t> -  это пороговая  доза  в отношении эффекта, выходящего за пределы нормальных физиологических реакций. </a:t>
            </a: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000" b="1" dirty="0">
                <a:solidFill>
                  <a:srgbClr val="000000"/>
                </a:solidFill>
                <a:latin typeface="Arial" charset="0"/>
              </a:rPr>
              <a:t>Доза смертельная минимальная</a:t>
            </a:r>
            <a:r>
              <a:rPr lang="ru-RU" sz="2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latin typeface="Arial" charset="0"/>
              </a:rPr>
              <a:t>(MLD</a:t>
            </a:r>
            <a:r>
              <a:rPr lang="ru-RU" sz="2000" b="1" dirty="0">
                <a:solidFill>
                  <a:srgbClr val="000000"/>
                </a:solidFill>
                <a:latin typeface="Arial" charset="0"/>
              </a:rPr>
              <a:t>)</a:t>
            </a:r>
            <a:r>
              <a:rPr lang="ru-RU" sz="2000" dirty="0">
                <a:solidFill>
                  <a:srgbClr val="000000"/>
                </a:solidFill>
                <a:latin typeface="Arial" charset="0"/>
              </a:rPr>
              <a:t> - доза, вызывающая за  фиксированный  период времени гибель единичных, наиболее  чувствительных подопытных животных; принимается за нижний предел дозы смертельной. </a:t>
            </a: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000" b="1" dirty="0">
                <a:solidFill>
                  <a:srgbClr val="000000"/>
                </a:solidFill>
                <a:latin typeface="Arial" charset="0"/>
              </a:rPr>
              <a:t>Доза  смертельная средняя</a:t>
            </a:r>
            <a:r>
              <a:rPr lang="ru-RU" sz="2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2000" b="1" dirty="0">
                <a:solidFill>
                  <a:srgbClr val="000000"/>
                </a:solidFill>
                <a:latin typeface="Arial" charset="0"/>
              </a:rPr>
              <a:t>(</a:t>
            </a:r>
            <a:r>
              <a:rPr lang="en-US" sz="2000" b="1" dirty="0">
                <a:solidFill>
                  <a:srgbClr val="000000"/>
                </a:solidFill>
                <a:latin typeface="Arial" charset="0"/>
              </a:rPr>
              <a:t>DL</a:t>
            </a:r>
            <a:r>
              <a:rPr lang="ru-RU" sz="2000" b="1" baseline="-25000" dirty="0">
                <a:solidFill>
                  <a:srgbClr val="000000"/>
                </a:solidFill>
                <a:latin typeface="Arial" charset="0"/>
              </a:rPr>
              <a:t>50</a:t>
            </a:r>
            <a:r>
              <a:rPr lang="ru-RU" sz="2000" b="1" dirty="0">
                <a:solidFill>
                  <a:srgbClr val="000000"/>
                </a:solidFill>
                <a:latin typeface="Arial" charset="0"/>
              </a:rPr>
              <a:t>) </a:t>
            </a:r>
            <a:r>
              <a:rPr lang="ru-RU" sz="2000" dirty="0">
                <a:solidFill>
                  <a:srgbClr val="000000"/>
                </a:solidFill>
                <a:latin typeface="Arial" charset="0"/>
              </a:rPr>
              <a:t>- доза, вызывающая за фиксированный период времени гибель 50% подопытных животных.</a:t>
            </a: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000" b="1" dirty="0">
                <a:solidFill>
                  <a:srgbClr val="000000"/>
                </a:solidFill>
                <a:latin typeface="Arial" charset="0"/>
              </a:rPr>
              <a:t>Доза  смертельная абсолютная (</a:t>
            </a:r>
            <a:r>
              <a:rPr lang="en-US" sz="2000" b="1" dirty="0">
                <a:solidFill>
                  <a:srgbClr val="000000"/>
                </a:solidFill>
                <a:latin typeface="Arial" charset="0"/>
              </a:rPr>
              <a:t>DL</a:t>
            </a:r>
            <a:r>
              <a:rPr lang="ru-RU" sz="2000" b="1" baseline="-25000" dirty="0">
                <a:solidFill>
                  <a:srgbClr val="000000"/>
                </a:solidFill>
                <a:latin typeface="Arial" charset="0"/>
              </a:rPr>
              <a:t>100</a:t>
            </a:r>
            <a:r>
              <a:rPr lang="ru-RU" sz="2000" b="1" dirty="0">
                <a:solidFill>
                  <a:srgbClr val="000000"/>
                </a:solidFill>
                <a:latin typeface="Arial" charset="0"/>
              </a:rPr>
              <a:t>)</a:t>
            </a:r>
            <a:r>
              <a:rPr lang="ru-RU" sz="2000" dirty="0">
                <a:solidFill>
                  <a:srgbClr val="000000"/>
                </a:solidFill>
                <a:latin typeface="Arial" charset="0"/>
              </a:rPr>
              <a:t> - доза, вызывающая за фиксированный период времени гибель не менее, чем 99% подопытных животных.</a:t>
            </a: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000" b="1" dirty="0">
                <a:solidFill>
                  <a:srgbClr val="000000"/>
                </a:solidFill>
                <a:latin typeface="Arial" charset="0"/>
              </a:rPr>
              <a:t> размерность</a:t>
            </a:r>
            <a:r>
              <a:rPr lang="ru-RU" sz="2000" dirty="0">
                <a:solidFill>
                  <a:srgbClr val="000000"/>
                </a:solidFill>
                <a:latin typeface="Arial" charset="0"/>
              </a:rPr>
              <a:t> мг/кг, мкг/кг,  </a:t>
            </a:r>
            <a:r>
              <a:rPr lang="ru-RU" sz="2000" b="1" dirty="0">
                <a:solidFill>
                  <a:srgbClr val="000000"/>
                </a:solidFill>
                <a:latin typeface="Arial" charset="0"/>
              </a:rPr>
              <a:t>моль/кг (СИ).</a:t>
            </a:r>
            <a:r>
              <a:rPr lang="ru-RU" sz="2000" dirty="0">
                <a:solidFill>
                  <a:srgbClr val="000000"/>
                </a:solidFill>
                <a:latin typeface="Arial" charset="0"/>
              </a:rPr>
              <a:t> </a:t>
            </a:r>
            <a:endParaRPr lang="ru-RU" sz="2000" dirty="0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557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15616" y="1052736"/>
            <a:ext cx="7317432" cy="4896544"/>
          </a:xfrm>
        </p:spPr>
        <p:txBody>
          <a:bodyPr/>
          <a:lstStyle/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Полный (общий, ненаправленный) судебно-химический анализ проводится обязательно на вещества 1,2 групп из веществ органической природы и 1 группу из веществ неорганической природы</a:t>
            </a:r>
            <a:r>
              <a:rPr lang="ru-RU" sz="3200" dirty="0">
                <a:solidFill>
                  <a:srgbClr val="000000"/>
                </a:solidFill>
                <a:latin typeface="Arial" charset="0"/>
              </a:rPr>
              <a:t>, т.е. на группы «летучих», «лекарственных» и «металлических» ядов и пестициды</a:t>
            </a:r>
            <a:r>
              <a:rPr lang="ru-RU" sz="3200" dirty="0" smtClean="0">
                <a:solidFill>
                  <a:srgbClr val="000000"/>
                </a:solidFill>
                <a:latin typeface="Arial" charset="0"/>
              </a:rPr>
              <a:t>.</a:t>
            </a:r>
            <a:endParaRPr lang="ru-RU" sz="32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860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476672"/>
            <a:ext cx="8784976" cy="5976664"/>
          </a:xfrm>
        </p:spPr>
        <p:txBody>
          <a:bodyPr>
            <a:noAutofit/>
          </a:bodyPr>
          <a:lstStyle/>
          <a:p>
            <a:pPr marL="0" lvl="0" indent="57150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800" b="1" dirty="0">
                <a:solidFill>
                  <a:srgbClr val="000000"/>
                </a:solidFill>
                <a:latin typeface="Arial" charset="0"/>
              </a:rPr>
              <a:t>Формирование токсического эффекта включает 4 стадии:</a:t>
            </a:r>
            <a:r>
              <a:rPr lang="ru-RU" sz="2800" dirty="0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marL="0" lvl="0" indent="57150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sz="2800" dirty="0">
              <a:solidFill>
                <a:srgbClr val="000000"/>
              </a:solidFill>
              <a:latin typeface="Arial" charset="0"/>
            </a:endParaRPr>
          </a:p>
          <a:p>
            <a:pPr marL="0" lvl="0" indent="57150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ru-RU" sz="2800" dirty="0">
                <a:solidFill>
                  <a:srgbClr val="000000"/>
                </a:solidFill>
                <a:latin typeface="Arial" charset="0"/>
              </a:rPr>
              <a:t>доставка </a:t>
            </a:r>
            <a:r>
              <a:rPr lang="ru-RU" sz="2800" dirty="0" err="1">
                <a:solidFill>
                  <a:srgbClr val="000000"/>
                </a:solidFill>
                <a:latin typeface="Arial" charset="0"/>
              </a:rPr>
              <a:t>токсиканта</a:t>
            </a:r>
            <a:r>
              <a:rPr lang="ru-RU" sz="2800" dirty="0">
                <a:solidFill>
                  <a:srgbClr val="000000"/>
                </a:solidFill>
                <a:latin typeface="Arial" charset="0"/>
              </a:rPr>
              <a:t> к органу- мишени;</a:t>
            </a:r>
          </a:p>
          <a:p>
            <a:pPr marL="0" lvl="0" indent="57150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endParaRPr lang="ru-RU" sz="2800" dirty="0">
              <a:solidFill>
                <a:srgbClr val="000000"/>
              </a:solidFill>
              <a:latin typeface="Arial" charset="0"/>
            </a:endParaRPr>
          </a:p>
          <a:p>
            <a:pPr marL="0" lvl="0" indent="57150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ru-RU" sz="2800" dirty="0">
                <a:solidFill>
                  <a:srgbClr val="000000"/>
                </a:solidFill>
                <a:latin typeface="Arial" charset="0"/>
              </a:rPr>
              <a:t>взаимодействие с эндогенными молекулами –мишенями и другими рецепторами токсичности;</a:t>
            </a:r>
          </a:p>
          <a:p>
            <a:pPr marL="0" lvl="0" indent="57150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endParaRPr lang="ru-RU" sz="2800" dirty="0">
              <a:solidFill>
                <a:srgbClr val="000000"/>
              </a:solidFill>
              <a:latin typeface="Arial" charset="0"/>
            </a:endParaRPr>
          </a:p>
          <a:p>
            <a:pPr marL="0" lvl="0" indent="57150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ru-RU" sz="2800" dirty="0">
                <a:solidFill>
                  <a:srgbClr val="000000"/>
                </a:solidFill>
                <a:latin typeface="Arial" charset="0"/>
              </a:rPr>
              <a:t>инициирование нарушений в структуре и/или функционировании клеток;</a:t>
            </a: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0" lvl="0" indent="57150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0" lvl="0" indent="57150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lang="ru-RU" sz="2800" dirty="0">
                <a:solidFill>
                  <a:srgbClr val="000000"/>
                </a:solidFill>
                <a:latin typeface="Arial" charset="0"/>
              </a:rPr>
              <a:t>восстановительные процессы на молекулярном, клеточном и тканевом уровнях</a:t>
            </a:r>
            <a:r>
              <a:rPr lang="ru-RU" sz="2800" dirty="0" smtClean="0">
                <a:solidFill>
                  <a:srgbClr val="000000"/>
                </a:solidFill>
                <a:latin typeface="Arial" charset="0"/>
              </a:rPr>
              <a:t>.</a:t>
            </a:r>
            <a:endParaRPr lang="ru-RU" sz="28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493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412776"/>
            <a:ext cx="8136904" cy="4104456"/>
          </a:xfrm>
        </p:spPr>
        <p:txBody>
          <a:bodyPr/>
          <a:lstStyle/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800" dirty="0" err="1">
                <a:solidFill>
                  <a:srgbClr val="000000"/>
                </a:solidFill>
                <a:latin typeface="Arial" charset="0"/>
              </a:rPr>
              <a:t>Биотрансформация</a:t>
            </a:r>
            <a:r>
              <a:rPr lang="ru-RU" sz="2800" dirty="0">
                <a:solidFill>
                  <a:srgbClr val="000000"/>
                </a:solidFill>
                <a:latin typeface="Arial" charset="0"/>
              </a:rPr>
              <a:t> ксенобиотика с образованием токсичных продуктов называется </a:t>
            </a:r>
            <a:r>
              <a:rPr lang="ru-RU" sz="2800" b="1" i="1" dirty="0">
                <a:solidFill>
                  <a:srgbClr val="000000"/>
                </a:solidFill>
                <a:latin typeface="Arial" charset="0"/>
              </a:rPr>
              <a:t>метаболической активностью</a:t>
            </a:r>
            <a:r>
              <a:rPr lang="ru-RU" sz="2800" dirty="0">
                <a:solidFill>
                  <a:srgbClr val="000000"/>
                </a:solidFill>
                <a:latin typeface="Arial" charset="0"/>
              </a:rPr>
              <a:t> или </a:t>
            </a:r>
            <a:r>
              <a:rPr lang="ru-RU" sz="2800" b="1" i="1" dirty="0">
                <a:solidFill>
                  <a:srgbClr val="000000"/>
                </a:solidFill>
                <a:latin typeface="Arial" charset="0"/>
              </a:rPr>
              <a:t>летальным синтезом</a:t>
            </a:r>
            <a:r>
              <a:rPr lang="ru-RU" sz="2800" dirty="0">
                <a:solidFill>
                  <a:srgbClr val="000000"/>
                </a:solidFill>
                <a:latin typeface="Arial" charset="0"/>
              </a:rPr>
              <a:t>. </a:t>
            </a: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sz="2800" dirty="0" smtClean="0">
              <a:solidFill>
                <a:srgbClr val="000000"/>
              </a:solidFill>
              <a:latin typeface="Arial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800" dirty="0" err="1" smtClean="0">
                <a:solidFill>
                  <a:srgbClr val="000000"/>
                </a:solidFill>
                <a:latin typeface="Arial" charset="0"/>
              </a:rPr>
              <a:t>Биотрансформация</a:t>
            </a:r>
            <a:r>
              <a:rPr lang="ru-RU" sz="2800" dirty="0">
                <a:solidFill>
                  <a:srgbClr val="000000"/>
                </a:solidFill>
                <a:latin typeface="Arial" charset="0"/>
              </a:rPr>
              <a:t>, сопровождающаяся снижением содержания </a:t>
            </a:r>
            <a:r>
              <a:rPr lang="ru-RU" sz="2800" dirty="0" err="1">
                <a:solidFill>
                  <a:srgbClr val="000000"/>
                </a:solidFill>
                <a:latin typeface="Arial" charset="0"/>
              </a:rPr>
              <a:t>токсиканта</a:t>
            </a:r>
            <a:r>
              <a:rPr lang="ru-RU" sz="2800" dirty="0">
                <a:solidFill>
                  <a:srgbClr val="000000"/>
                </a:solidFill>
                <a:latin typeface="Arial" charset="0"/>
              </a:rPr>
              <a:t> в организме, называется </a:t>
            </a:r>
            <a:r>
              <a:rPr lang="ru-RU" sz="2800" b="1" i="1" dirty="0" err="1">
                <a:solidFill>
                  <a:srgbClr val="000000"/>
                </a:solidFill>
                <a:latin typeface="Arial" charset="0"/>
              </a:rPr>
              <a:t>детоксикацией</a:t>
            </a:r>
            <a:r>
              <a:rPr lang="ru-RU" sz="2800" dirty="0">
                <a:solidFill>
                  <a:srgbClr val="000000"/>
                </a:solidFill>
                <a:latin typeface="Arial" charset="0"/>
              </a:rPr>
              <a:t>.</a:t>
            </a: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16380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568952" cy="576064"/>
          </a:xfrm>
        </p:spPr>
        <p:txBody>
          <a:bodyPr/>
          <a:lstStyle/>
          <a:p>
            <a:pPr marL="0" indent="0" algn="just">
              <a:buNone/>
            </a:pPr>
            <a:r>
              <a:rPr lang="ru-RU" sz="3600" dirty="0">
                <a:latin typeface="Times New Roman"/>
                <a:ea typeface="Times New Roman"/>
              </a:rPr>
              <a:t>Клиника и происхождение </a:t>
            </a:r>
            <a:r>
              <a:rPr lang="ru-RU" sz="3600" dirty="0" smtClean="0">
                <a:latin typeface="Times New Roman"/>
                <a:ea typeface="Times New Roman"/>
              </a:rPr>
              <a:t>отравлений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196752"/>
            <a:ext cx="8640960" cy="5400600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/>
                <a:ea typeface="Times New Roman"/>
              </a:rPr>
              <a:t>Отравление может </a:t>
            </a:r>
            <a:r>
              <a:rPr lang="ru-RU" sz="2400" dirty="0">
                <a:latin typeface="Times New Roman"/>
                <a:ea typeface="Times New Roman"/>
              </a:rPr>
              <a:t>проявляться легкой, средней, тяжелой </a:t>
            </a:r>
            <a:r>
              <a:rPr lang="ru-RU" sz="2400" dirty="0" smtClean="0">
                <a:latin typeface="Times New Roman"/>
                <a:ea typeface="Times New Roman"/>
              </a:rPr>
              <a:t>степенью, </a:t>
            </a:r>
            <a:r>
              <a:rPr lang="ru-RU" sz="2400" dirty="0">
                <a:latin typeface="Times New Roman"/>
                <a:ea typeface="Times New Roman"/>
              </a:rPr>
              <a:t>молниеносным, острым, подострым и хроническим клиническим течением, местными и общими проявлениями, первичным и метатоксическим действием, избирательностью действия на тонкие биохимические процессы в организме, преимущественным поражением определенных систем организма с соответствующими </a:t>
            </a:r>
            <a:r>
              <a:rPr lang="ru-RU" sz="2400" dirty="0" err="1">
                <a:latin typeface="Times New Roman"/>
                <a:ea typeface="Times New Roman"/>
              </a:rPr>
              <a:t>синдромальными</a:t>
            </a:r>
            <a:r>
              <a:rPr lang="ru-RU" sz="2400" dirty="0">
                <a:latin typeface="Times New Roman"/>
                <a:ea typeface="Times New Roman"/>
              </a:rPr>
              <a:t> явлениями, различными путями и интенсивностью выведения яда, разнообразием непосредственных причин смерти (болевой и токсический шок, инфекционные осложнения, острая почечная и печеночная недостаточность, истощение и др.). Все эти изменения, вызываемые ядом в организме, охватывается понятием «</a:t>
            </a:r>
            <a:r>
              <a:rPr lang="ru-RU" sz="2400" dirty="0" err="1">
                <a:latin typeface="Times New Roman"/>
                <a:ea typeface="Times New Roman"/>
              </a:rPr>
              <a:t>токсикодинамики</a:t>
            </a:r>
            <a:r>
              <a:rPr lang="ru-RU" sz="2400" dirty="0">
                <a:latin typeface="Times New Roman"/>
                <a:ea typeface="Times New Roman"/>
              </a:rPr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95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640960" cy="720080"/>
          </a:xfrm>
        </p:spPr>
        <p:txBody>
          <a:bodyPr/>
          <a:lstStyle/>
          <a:p>
            <a:pPr marL="0" indent="0" algn="just">
              <a:buNone/>
            </a:pPr>
            <a:r>
              <a:rPr lang="ru-RU" sz="3200" dirty="0">
                <a:effectLst/>
                <a:latin typeface="Times New Roman"/>
                <a:ea typeface="Times New Roman"/>
              </a:rPr>
              <a:t>Основные </a:t>
            </a:r>
            <a:r>
              <a:rPr lang="ru-RU" sz="3200" dirty="0" err="1">
                <a:effectLst/>
                <a:latin typeface="Times New Roman"/>
                <a:ea typeface="Times New Roman"/>
              </a:rPr>
              <a:t>симптомокомплексы</a:t>
            </a:r>
            <a:r>
              <a:rPr lang="ru-RU" sz="3200" dirty="0">
                <a:effectLst/>
                <a:latin typeface="Times New Roman"/>
                <a:ea typeface="Times New Roman"/>
              </a:rPr>
              <a:t> отравлений</a:t>
            </a:r>
            <a:endParaRPr lang="ru-RU" sz="32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167344672"/>
              </p:ext>
            </p:extLst>
          </p:nvPr>
        </p:nvGraphicFramePr>
        <p:xfrm>
          <a:off x="179512" y="980728"/>
          <a:ext cx="8640960" cy="548622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777451"/>
                <a:gridCol w="5863509"/>
              </a:tblGrid>
              <a:tr h="3047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Запах	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Возможные причины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7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Алкогольный	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Отравление алкоголем (этанолом, метанолом)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7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Барвинка	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Отравление метилсалицилатом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5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«Дезинфекции»	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Отравление фенолом и соединениями кислоты карболовой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Горького миндаля	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Отравление синильной кислотой и цианидами, </a:t>
                      </a:r>
                      <a:r>
                        <a:rPr lang="ru-RU" sz="2000" dirty="0" err="1">
                          <a:effectLst/>
                          <a:latin typeface="Times New Roman"/>
                          <a:ea typeface="Times New Roman"/>
                        </a:rPr>
                        <a:t>нитроциклогексаном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2000" dirty="0" err="1">
                          <a:effectLst/>
                          <a:latin typeface="Times New Roman"/>
                          <a:ea typeface="Times New Roman"/>
                        </a:rPr>
                        <a:t>бензальдегидом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7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Грушевый	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Отравление хлоралгидратом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Загнивших яблок	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Отравление ацетоном, растворителями лаков и красок; гипергликемическая кома, </a:t>
                      </a:r>
                      <a:r>
                        <a:rPr lang="ru-RU" sz="2000" dirty="0" err="1">
                          <a:effectLst/>
                          <a:latin typeface="Times New Roman"/>
                          <a:ea typeface="Times New Roman"/>
                        </a:rPr>
                        <a:t>кетоацидоз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Запах свежести с озоновым оттенком	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Отравление калия перманганатом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7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Йодный	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Отравление йодом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5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Керосиново-хлорный	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Отравление хлорорганическими соединениями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97551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926734426"/>
              </p:ext>
            </p:extLst>
          </p:nvPr>
        </p:nvGraphicFramePr>
        <p:xfrm>
          <a:off x="179512" y="188640"/>
          <a:ext cx="8784976" cy="642465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816424"/>
                <a:gridCol w="4968552"/>
              </a:tblGrid>
              <a:tr h="6071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Неприятный </a:t>
                      </a:r>
                      <a:r>
                        <a:rPr lang="ru-RU" sz="2000" dirty="0" err="1" smtClean="0">
                          <a:effectLst/>
                          <a:latin typeface="Times New Roman"/>
                          <a:ea typeface="Times New Roman"/>
                        </a:rPr>
                        <a:t>специф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</a:rPr>
                        <a:t>.,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с 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</a:rPr>
                        <a:t>металл.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вкусом во рту и саливацией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Отравление ртути оксидом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7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Сапожной краски	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Отравление нитробензолом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7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Сладко-ацетоновый	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Отравление хлороформом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7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Сладко-ликерный	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Отравление дихлорэтаном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6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/>
                          <a:ea typeface="Times New Roman"/>
                        </a:rPr>
                        <a:t>Специф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керосиново-чесночный	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Отравление фосфорорганическими </a:t>
                      </a:r>
                      <a:r>
                        <a:rPr lang="ru-RU" sz="2000" dirty="0" err="1" smtClean="0">
                          <a:effectLst/>
                          <a:latin typeface="Times New Roman"/>
                          <a:ea typeface="Times New Roman"/>
                        </a:rPr>
                        <a:t>соед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</a:rPr>
                        <a:t>-ми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7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Спиртово-сивушный	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Отравление антифризом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1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Спиртово-сладкий	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Отравление тормозной жидкостью (этиленгликолем)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5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Табака	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Никотин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1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Тухлых яиц (изо рта и от кала)	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Отравление сероуглеродом, сероводородом, меркаптанами; гнилостная диспепсия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5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Уксусный	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Отравление уксусом, ацетальдегидом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7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Формалиновый	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Отравление формалином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7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Фруктово-алкогольный	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Отравление алкогольными напитками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1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Хлорный (острый, «колючий» запах)	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Отравление хлористоводородной кислотой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07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Чесночный	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Отравление фосфором, мышьяком, теллуром и их соединениями (дифференцировать от запаха съеденного чеснока)</a:t>
                      </a:r>
                    </a:p>
                  </a:txBody>
                  <a:tcPr marL="42037" marR="42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33688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476672"/>
            <a:ext cx="8424936" cy="6048672"/>
          </a:xfrm>
        </p:spPr>
        <p:txBody>
          <a:bodyPr>
            <a:noAutofit/>
          </a:bodyPr>
          <a:lstStyle/>
          <a:p>
            <a:pPr marL="0" lvl="0" indent="57150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400" b="1" dirty="0">
                <a:solidFill>
                  <a:srgbClr val="000000"/>
                </a:solidFill>
                <a:latin typeface="Arial" charset="0"/>
              </a:rPr>
              <a:t>Мишени для </a:t>
            </a:r>
            <a:r>
              <a:rPr lang="ru-RU" sz="2400" b="1" dirty="0" err="1">
                <a:solidFill>
                  <a:srgbClr val="000000"/>
                </a:solidFill>
                <a:latin typeface="Arial" charset="0"/>
              </a:rPr>
              <a:t>токсикантов</a:t>
            </a:r>
            <a:r>
              <a:rPr lang="ru-RU" sz="2400" dirty="0">
                <a:solidFill>
                  <a:srgbClr val="000000"/>
                </a:solidFill>
                <a:latin typeface="Arial" charset="0"/>
              </a:rPr>
              <a:t> – практически все эндогенные соединения:</a:t>
            </a:r>
          </a:p>
          <a:p>
            <a:pPr marL="0" lvl="0" indent="57150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sz="2400" dirty="0">
              <a:solidFill>
                <a:srgbClr val="000000"/>
              </a:solidFill>
              <a:latin typeface="Arial" charset="0"/>
            </a:endParaRPr>
          </a:p>
          <a:p>
            <a:pPr marL="0" lvl="0" indent="5715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dirty="0">
                <a:solidFill>
                  <a:srgbClr val="000000"/>
                </a:solidFill>
                <a:latin typeface="Arial" charset="0"/>
              </a:rPr>
              <a:t>1. </a:t>
            </a:r>
            <a:r>
              <a:rPr lang="ru-RU" sz="2400" dirty="0">
                <a:solidFill>
                  <a:srgbClr val="000000"/>
                </a:solidFill>
                <a:latin typeface="Arial" charset="0"/>
              </a:rPr>
              <a:t>Макромолекулы, находящиеся либо на поверхности, либо внутри отдельных типов клеток (чаще всего это внутриклеточные ферменты</a:t>
            </a:r>
            <a:r>
              <a:rPr lang="ru-RU" sz="2400" dirty="0" smtClean="0">
                <a:solidFill>
                  <a:srgbClr val="000000"/>
                </a:solidFill>
                <a:latin typeface="Arial" charset="0"/>
              </a:rPr>
              <a:t>).</a:t>
            </a:r>
            <a:endParaRPr lang="ru-RU" sz="2400" dirty="0">
              <a:solidFill>
                <a:srgbClr val="000000"/>
              </a:solidFill>
              <a:latin typeface="Arial" charset="0"/>
            </a:endParaRPr>
          </a:p>
          <a:p>
            <a:pPr marL="0" lvl="0" indent="5715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400" dirty="0">
                <a:solidFill>
                  <a:srgbClr val="000000"/>
                </a:solidFill>
                <a:latin typeface="Arial" charset="0"/>
              </a:rPr>
              <a:t>2. Нуклеиновые кислоты (особенно </a:t>
            </a:r>
            <a:r>
              <a:rPr lang="ru-RU" sz="2400" dirty="0" smtClean="0">
                <a:solidFill>
                  <a:srgbClr val="000000"/>
                </a:solidFill>
                <a:latin typeface="Arial" charset="0"/>
              </a:rPr>
              <a:t>ДНК)</a:t>
            </a:r>
          </a:p>
          <a:p>
            <a:pPr marL="0" lvl="0" indent="5715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400" dirty="0" smtClean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ru-RU" sz="2400" dirty="0">
                <a:solidFill>
                  <a:srgbClr val="000000"/>
                </a:solidFill>
                <a:latin typeface="Arial" charset="0"/>
              </a:rPr>
              <a:t>. Белки </a:t>
            </a:r>
          </a:p>
          <a:p>
            <a:pPr marL="0" lvl="0" indent="5715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400" dirty="0">
                <a:solidFill>
                  <a:srgbClr val="000000"/>
                </a:solidFill>
                <a:latin typeface="Arial" charset="0"/>
              </a:rPr>
              <a:t>4. Клеточные </a:t>
            </a:r>
            <a:r>
              <a:rPr lang="ru-RU" sz="2400" dirty="0" smtClean="0">
                <a:solidFill>
                  <a:srgbClr val="000000"/>
                </a:solidFill>
                <a:latin typeface="Arial" charset="0"/>
              </a:rPr>
              <a:t>мембраны</a:t>
            </a:r>
            <a:endParaRPr lang="ru-RU" sz="2400" dirty="0">
              <a:solidFill>
                <a:srgbClr val="000000"/>
              </a:solidFill>
              <a:latin typeface="Arial" charset="0"/>
            </a:endParaRPr>
          </a:p>
          <a:p>
            <a:pPr marL="0" lvl="0" indent="5715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400" dirty="0">
                <a:solidFill>
                  <a:srgbClr val="000000"/>
                </a:solidFill>
                <a:latin typeface="Arial" charset="0"/>
              </a:rPr>
              <a:t>5. Ферменты (мишень в основном для токсического метаболита), т.к. сам фермент ответственен за синтез этого метаболита.</a:t>
            </a:r>
          </a:p>
          <a:p>
            <a:pPr marL="0" lvl="0" indent="5715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sz="2400" dirty="0">
              <a:solidFill>
                <a:srgbClr val="000000"/>
              </a:solidFill>
              <a:latin typeface="Arial" charset="0"/>
            </a:endParaRPr>
          </a:p>
          <a:p>
            <a:pPr marL="0" lvl="0" indent="57150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Arial" charset="0"/>
              </a:rPr>
              <a:t>На </a:t>
            </a:r>
            <a:r>
              <a:rPr lang="ru-RU" sz="2400" b="1" dirty="0">
                <a:solidFill>
                  <a:srgbClr val="000000"/>
                </a:solidFill>
                <a:latin typeface="Arial" charset="0"/>
              </a:rPr>
              <a:t>молекулярном уровне токсичность – это химическое взаимодействие между </a:t>
            </a:r>
            <a:r>
              <a:rPr lang="ru-RU" sz="2400" b="1" dirty="0" err="1">
                <a:solidFill>
                  <a:srgbClr val="000000"/>
                </a:solidFill>
                <a:latin typeface="Arial" charset="0"/>
              </a:rPr>
              <a:t>токсикантом</a:t>
            </a:r>
            <a:r>
              <a:rPr lang="ru-RU" sz="2400" b="1" dirty="0">
                <a:solidFill>
                  <a:srgbClr val="000000"/>
                </a:solidFill>
                <a:latin typeface="Arial" charset="0"/>
              </a:rPr>
              <a:t> и молекулой-мишенью</a:t>
            </a:r>
            <a:r>
              <a:rPr lang="ru-RU" sz="2400" b="1" dirty="0" smtClean="0">
                <a:solidFill>
                  <a:srgbClr val="000000"/>
                </a:solidFill>
                <a:latin typeface="Arial" charset="0"/>
              </a:rPr>
              <a:t>.</a:t>
            </a:r>
            <a:endParaRPr lang="ru-RU" sz="2400" b="1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078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280920" cy="5145752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>
                <a:solidFill>
                  <a:srgbClr val="000000"/>
                </a:solidFill>
                <a:latin typeface="Arial" charset="0"/>
              </a:rPr>
              <a:t>Яд </a:t>
            </a:r>
            <a:r>
              <a:rPr lang="ru-RU" sz="2800" i="1" dirty="0">
                <a:solidFill>
                  <a:srgbClr val="000000"/>
                </a:solidFill>
                <a:latin typeface="Arial" charset="0"/>
              </a:rPr>
              <a:t>– </a:t>
            </a:r>
            <a:r>
              <a:rPr lang="ru-RU" sz="2800" dirty="0">
                <a:solidFill>
                  <a:srgbClr val="000000"/>
                </a:solidFill>
                <a:latin typeface="Arial" charset="0"/>
              </a:rPr>
              <a:t>вещество, вызывающее отравление или смерть при попадании в организм</a:t>
            </a:r>
            <a:r>
              <a:rPr lang="ru-RU" sz="2800" dirty="0" smtClean="0">
                <a:solidFill>
                  <a:srgbClr val="000000"/>
                </a:solidFill>
                <a:latin typeface="Arial" charset="0"/>
              </a:rPr>
              <a:t>.</a:t>
            </a:r>
          </a:p>
          <a:p>
            <a:pPr algn="just"/>
            <a:r>
              <a:rPr lang="ru-RU" sz="2800" i="1" dirty="0"/>
              <a:t>Абсолютных ядов в природе не существует, то есть нет таких химических веществ, которые способны приводить к отравлению при любых условиях</a:t>
            </a:r>
            <a:r>
              <a:rPr lang="ru-RU" sz="2800" i="1" dirty="0" smtClean="0"/>
              <a:t>.</a:t>
            </a:r>
          </a:p>
          <a:p>
            <a:pPr algn="just"/>
            <a:r>
              <a:rPr lang="ru-RU" sz="2800" b="1" dirty="0"/>
              <a:t>Интоксикация (отравление)</a:t>
            </a:r>
            <a:r>
              <a:rPr lang="ru-RU" sz="2800" dirty="0"/>
              <a:t>  (</a:t>
            </a:r>
            <a:r>
              <a:rPr lang="ru-RU" sz="2800" dirty="0" err="1"/>
              <a:t>intoxicatio</a:t>
            </a:r>
            <a:r>
              <a:rPr lang="ru-RU" sz="2800" dirty="0"/>
              <a:t>; ин- + греч. </a:t>
            </a:r>
            <a:r>
              <a:rPr lang="ru-RU" sz="2800" dirty="0" err="1"/>
              <a:t>toxikon</a:t>
            </a:r>
            <a:r>
              <a:rPr lang="ru-RU" sz="2800" dirty="0"/>
              <a:t> яд) -  патологическое  состояние,  вызванное общим  действием на  организм токсических веществ эндогенного или экзогенного происхождения. </a:t>
            </a:r>
          </a:p>
          <a:p>
            <a:pPr algn="just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385711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424936" cy="864096"/>
          </a:xfrm>
        </p:spPr>
        <p:txBody>
          <a:bodyPr/>
          <a:lstStyle/>
          <a:p>
            <a:pPr algn="ctr"/>
            <a:r>
              <a:rPr lang="ru-RU" sz="4800" dirty="0" smtClean="0">
                <a:effectLst/>
                <a:latin typeface="Times New Roman"/>
                <a:ea typeface="Times New Roman"/>
              </a:rPr>
              <a:t>Синергизм и </a:t>
            </a:r>
            <a:r>
              <a:rPr lang="ru-RU" sz="4800" dirty="0">
                <a:effectLst/>
                <a:latin typeface="Times New Roman"/>
                <a:ea typeface="Times New Roman"/>
              </a:rPr>
              <a:t>антагонизм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340768"/>
            <a:ext cx="8568952" cy="5040560"/>
          </a:xfrm>
        </p:spPr>
        <p:txBody>
          <a:bodyPr>
            <a:noAutofit/>
          </a:bodyPr>
          <a:lstStyle/>
          <a:p>
            <a:pPr algn="just"/>
            <a:r>
              <a:rPr lang="ru-RU" sz="2800" b="1" dirty="0">
                <a:latin typeface="Times New Roman" pitchFamily="18" charset="0"/>
                <a:ea typeface="Times New Roman"/>
                <a:cs typeface="Times New Roman" pitchFamily="18" charset="0"/>
              </a:rPr>
              <a:t>Синергизм</a:t>
            </a:r>
            <a:r>
              <a:rPr lang="ru-RU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- усиление действия одного яда под влиянием другого, причем, степень синергизма может быть различной: от простой суммы эффектов каждого яда до значительного взаимного усиления их действия (потенцирование</a:t>
            </a:r>
            <a:r>
              <a:rPr lang="ru-RU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).</a:t>
            </a:r>
          </a:p>
          <a:p>
            <a:pPr algn="just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Антагонизм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- ослабление действия одного яда другим за счет противоположного эффекта, оказываемого на организм (эзерин и атропин) или химического взаимодействия с другим веществом, приводящим к ослаблению его ядовитых свойств (например, цианистый калий и глюкоза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3732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3429000"/>
            <a:ext cx="8208912" cy="2808312"/>
          </a:xfrm>
        </p:spPr>
        <p:txBody>
          <a:bodyPr>
            <a:normAutofit/>
          </a:bodyPr>
          <a:lstStyle/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400" b="1" dirty="0">
                <a:solidFill>
                  <a:srgbClr val="000000"/>
                </a:solidFill>
                <a:latin typeface="Arial" charset="0"/>
              </a:rPr>
              <a:t>Рецептор токсичности</a:t>
            </a:r>
            <a:r>
              <a:rPr lang="ru-RU" sz="2400" dirty="0">
                <a:solidFill>
                  <a:srgbClr val="000000"/>
                </a:solidFill>
                <a:latin typeface="Arial" charset="0"/>
              </a:rPr>
              <a:t> (Пауль Эрлих 1900 г) – это химически активная группировка, в норме участвующая в метаболизме клетки, к которой способна присоединится молекула ксенобиотика. </a:t>
            </a:r>
          </a:p>
          <a:p>
            <a:pPr marL="45720" indent="0">
              <a:buNone/>
            </a:pPr>
            <a:endParaRPr lang="ru-RU" sz="2400" dirty="0" smtClean="0"/>
          </a:p>
          <a:p>
            <a:pPr marL="45720" indent="0" algn="ctr">
              <a:buNone/>
            </a:pPr>
            <a:r>
              <a:rPr lang="ru-RU" sz="2400" b="1" dirty="0"/>
              <a:t>Механизм - </a:t>
            </a:r>
            <a:r>
              <a:rPr lang="ru-RU" sz="2400" b="1" dirty="0" err="1"/>
              <a:t>лиганд</a:t>
            </a:r>
            <a:r>
              <a:rPr lang="ru-RU" sz="2400" b="1" dirty="0"/>
              <a:t>-рецепторный</a:t>
            </a:r>
            <a:endParaRPr lang="ru-RU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76672"/>
            <a:ext cx="8920991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48655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32656"/>
            <a:ext cx="6512511" cy="720080"/>
          </a:xfrm>
        </p:spPr>
        <p:txBody>
          <a:bodyPr/>
          <a:lstStyle/>
          <a:p>
            <a:pPr marL="0" lvl="0" indent="0" fontAlgn="base">
              <a:spcAft>
                <a:spcPct val="0"/>
              </a:spcAft>
            </a:pPr>
            <a:r>
              <a:rPr lang="ru-RU" sz="4000" i="1" dirty="0">
                <a:solidFill>
                  <a:srgbClr val="0000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«Оккупационная» </a:t>
            </a:r>
            <a:r>
              <a:rPr lang="ru-RU" sz="4000" i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теория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196752"/>
            <a:ext cx="8424936" cy="5400600"/>
          </a:xfrm>
        </p:spPr>
        <p:txBody>
          <a:bodyPr>
            <a:normAutofit fontScale="92500"/>
          </a:bodyPr>
          <a:lstStyle/>
          <a:p>
            <a:r>
              <a:rPr lang="ru-RU" sz="2400" b="1" i="1" dirty="0" smtClean="0">
                <a:solidFill>
                  <a:srgbClr val="000000"/>
                </a:solidFill>
                <a:latin typeface="Arial" charset="0"/>
              </a:rPr>
              <a:t>Максимальный </a:t>
            </a:r>
            <a:r>
              <a:rPr lang="ru-RU" sz="2400" b="1" i="1" dirty="0">
                <a:solidFill>
                  <a:srgbClr val="000000"/>
                </a:solidFill>
                <a:latin typeface="Arial" charset="0"/>
              </a:rPr>
              <a:t>токсический эффект наблюдается при полном заполнении рецепторов </a:t>
            </a:r>
            <a:r>
              <a:rPr lang="ru-RU" sz="2400" b="1" i="1" dirty="0" err="1" smtClean="0">
                <a:solidFill>
                  <a:srgbClr val="000000"/>
                </a:solidFill>
                <a:latin typeface="Arial" charset="0"/>
              </a:rPr>
              <a:t>токсикантом</a:t>
            </a:r>
            <a:endParaRPr lang="ru-RU" sz="2400" b="1" i="1" dirty="0" smtClean="0">
              <a:solidFill>
                <a:srgbClr val="000000"/>
              </a:solidFill>
              <a:latin typeface="Arial" charset="0"/>
            </a:endParaRPr>
          </a:p>
          <a:p>
            <a:pPr marL="0" lvl="0" indent="57150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 b="1" i="1" dirty="0" err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Tox</a:t>
            </a:r>
            <a:r>
              <a:rPr lang="en-US" sz="2400" b="1" i="1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+ R ↔ </a:t>
            </a:r>
            <a:r>
              <a:rPr lang="en-US" sz="2400" b="1" i="1" dirty="0" err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Tox</a:t>
            </a:r>
            <a:r>
              <a:rPr lang="en-US" sz="2400" b="1" i="1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–R</a:t>
            </a:r>
            <a:endParaRPr lang="ru-RU" sz="2400" dirty="0">
              <a:solidFill>
                <a:srgbClr val="000000"/>
              </a:solidFill>
              <a:latin typeface="Arial" charset="0"/>
            </a:endParaRPr>
          </a:p>
          <a:p>
            <a:pPr marL="45720" indent="0">
              <a:buNone/>
            </a:pPr>
            <a:endParaRPr lang="ru-RU" sz="2400" dirty="0" smtClean="0"/>
          </a:p>
          <a:p>
            <a:pPr marL="45720" indent="0">
              <a:buNone/>
            </a:pPr>
            <a:endParaRPr lang="ru-RU" sz="2400" dirty="0"/>
          </a:p>
          <a:p>
            <a:pPr marL="45720" indent="0">
              <a:buNone/>
            </a:pPr>
            <a:endParaRPr lang="ru-RU" sz="2400" dirty="0" smtClean="0"/>
          </a:p>
          <a:p>
            <a:pPr marL="45720" indent="0" algn="just">
              <a:buNone/>
            </a:pPr>
            <a:r>
              <a:rPr lang="ru-RU" sz="2400" dirty="0"/>
              <a:t>К – константа равновесия; </a:t>
            </a:r>
          </a:p>
          <a:p>
            <a:pPr marL="45720" indent="0" algn="just">
              <a:buNone/>
            </a:pPr>
            <a:r>
              <a:rPr lang="en-US" sz="2400" dirty="0"/>
              <a:t>[</a:t>
            </a:r>
            <a:r>
              <a:rPr lang="en-US" sz="2400" dirty="0" err="1"/>
              <a:t>Tox</a:t>
            </a:r>
            <a:r>
              <a:rPr lang="en-US" sz="2400" dirty="0"/>
              <a:t>] –</a:t>
            </a:r>
            <a:r>
              <a:rPr lang="ru-RU" sz="2400" dirty="0"/>
              <a:t> равновесная концентрация </a:t>
            </a:r>
            <a:r>
              <a:rPr lang="ru-RU" sz="2400" dirty="0" err="1"/>
              <a:t>токсиканта</a:t>
            </a:r>
            <a:r>
              <a:rPr lang="ru-RU" sz="2400" dirty="0"/>
              <a:t> (молекулы, иона, радикала); </a:t>
            </a:r>
          </a:p>
          <a:p>
            <a:pPr marL="45720" indent="0" algn="just">
              <a:buNone/>
            </a:pPr>
            <a:r>
              <a:rPr lang="en-US" sz="2400" dirty="0"/>
              <a:t>[R]</a:t>
            </a:r>
            <a:r>
              <a:rPr lang="ru-RU" sz="2400" dirty="0"/>
              <a:t> – равновесная концентрация рецептора (молекулярного, клеточного);</a:t>
            </a:r>
          </a:p>
          <a:p>
            <a:pPr marL="45720" indent="0" algn="just">
              <a:buNone/>
            </a:pPr>
            <a:r>
              <a:rPr lang="en-US" sz="2400" dirty="0"/>
              <a:t>[</a:t>
            </a:r>
            <a:r>
              <a:rPr lang="en-US" sz="2400" dirty="0" err="1"/>
              <a:t>Tox</a:t>
            </a:r>
            <a:r>
              <a:rPr lang="en-US" sz="2400" dirty="0"/>
              <a:t>-R]</a:t>
            </a:r>
            <a:r>
              <a:rPr lang="ru-RU" sz="2400" dirty="0"/>
              <a:t> – равновесная концентрация продукта взаимодействия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064" y="2420888"/>
            <a:ext cx="2837770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66730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404664"/>
            <a:ext cx="6512511" cy="720080"/>
          </a:xfrm>
        </p:spPr>
        <p:txBody>
          <a:bodyPr/>
          <a:lstStyle/>
          <a:p>
            <a:pPr marL="0" lvl="0" indent="0" fontAlgn="base">
              <a:spcAft>
                <a:spcPct val="0"/>
              </a:spcAft>
            </a:pPr>
            <a:r>
              <a:rPr lang="ru-RU" sz="4000" i="1" dirty="0">
                <a:solidFill>
                  <a:srgbClr val="0000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Кинетическая </a:t>
            </a:r>
            <a:r>
              <a:rPr lang="ru-RU" sz="4000" i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теория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196752"/>
            <a:ext cx="8928992" cy="5328592"/>
          </a:xfrm>
        </p:spPr>
        <p:txBody>
          <a:bodyPr>
            <a:normAutofit/>
          </a:bodyPr>
          <a:lstStyle/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000" b="1" i="1" dirty="0" smtClean="0">
                <a:solidFill>
                  <a:srgbClr val="000000"/>
                </a:solidFill>
                <a:latin typeface="Arial" charset="0"/>
              </a:rPr>
              <a:t>Максимальный </a:t>
            </a:r>
            <a:r>
              <a:rPr lang="ru-RU" sz="2000" b="1" i="1" dirty="0">
                <a:solidFill>
                  <a:srgbClr val="000000"/>
                </a:solidFill>
                <a:latin typeface="Arial" charset="0"/>
              </a:rPr>
              <a:t>ответ на токсическое воздействие</a:t>
            </a:r>
            <a:r>
              <a:rPr lang="ru-RU" sz="2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2000" b="1" i="1" dirty="0">
                <a:solidFill>
                  <a:srgbClr val="000000"/>
                </a:solidFill>
                <a:latin typeface="Arial" charset="0"/>
              </a:rPr>
              <a:t>определяется</a:t>
            </a:r>
            <a:r>
              <a:rPr lang="ru-RU" sz="2000" i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2000" b="1" i="1" dirty="0">
                <a:solidFill>
                  <a:srgbClr val="000000"/>
                </a:solidFill>
                <a:latin typeface="Arial" charset="0"/>
              </a:rPr>
              <a:t>скоростью и механизмом связывания </a:t>
            </a:r>
            <a:r>
              <a:rPr lang="ru-RU" sz="2000" b="1" i="1" dirty="0" err="1">
                <a:solidFill>
                  <a:srgbClr val="000000"/>
                </a:solidFill>
                <a:latin typeface="Arial" charset="0"/>
              </a:rPr>
              <a:t>токсиканта</a:t>
            </a:r>
            <a:r>
              <a:rPr lang="ru-RU" sz="2000" b="1" i="1" dirty="0">
                <a:solidFill>
                  <a:srgbClr val="000000"/>
                </a:solidFill>
                <a:latin typeface="Arial" charset="0"/>
              </a:rPr>
              <a:t> с рецептором</a:t>
            </a:r>
            <a:r>
              <a:rPr lang="ru-RU" sz="2000" dirty="0">
                <a:solidFill>
                  <a:srgbClr val="000000"/>
                </a:solidFill>
                <a:latin typeface="Arial" charset="0"/>
              </a:rPr>
              <a:t>. </a:t>
            </a:r>
          </a:p>
          <a:p>
            <a:pPr marL="45720" indent="0" algn="just">
              <a:buNone/>
            </a:pPr>
            <a:endParaRPr lang="ru-RU" sz="2000" dirty="0" smtClean="0"/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000" dirty="0">
                <a:solidFill>
                  <a:srgbClr val="000000"/>
                </a:solidFill>
                <a:latin typeface="Arial" charset="0"/>
              </a:rPr>
              <a:t>Внутренняя активность </a:t>
            </a:r>
            <a:r>
              <a:rPr lang="ru-RU" sz="2000" dirty="0" err="1">
                <a:solidFill>
                  <a:srgbClr val="000000"/>
                </a:solidFill>
                <a:latin typeface="Arial" charset="0"/>
              </a:rPr>
              <a:t>токсиканта</a:t>
            </a:r>
            <a:r>
              <a:rPr lang="ru-RU" sz="2000" dirty="0">
                <a:solidFill>
                  <a:srgbClr val="000000"/>
                </a:solidFill>
                <a:latin typeface="Arial" charset="0"/>
              </a:rPr>
              <a:t> (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R/N</a:t>
            </a:r>
            <a:r>
              <a:rPr lang="ru-RU" sz="2000" baseline="-25000" dirty="0" err="1">
                <a:solidFill>
                  <a:srgbClr val="000000"/>
                </a:solidFill>
                <a:latin typeface="Arial" charset="0"/>
              </a:rPr>
              <a:t>зан</a:t>
            </a:r>
            <a:r>
              <a:rPr lang="ru-RU" sz="2000" dirty="0">
                <a:solidFill>
                  <a:srgbClr val="000000"/>
                </a:solidFill>
                <a:latin typeface="Arial" charset="0"/>
              </a:rPr>
              <a:t>) - способность давать токсический эффект (ответ организма 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R</a:t>
            </a:r>
            <a:r>
              <a:rPr lang="ru-RU" sz="2000" dirty="0">
                <a:solidFill>
                  <a:srgbClr val="000000"/>
                </a:solidFill>
                <a:latin typeface="Arial" charset="0"/>
              </a:rPr>
              <a:t>) при минимальном заполнении рецепторов (</a:t>
            </a:r>
            <a:r>
              <a:rPr lang="en-US" sz="2000" dirty="0">
                <a:solidFill>
                  <a:srgbClr val="000000"/>
                </a:solidFill>
                <a:latin typeface="Arial" charset="0"/>
              </a:rPr>
              <a:t>N</a:t>
            </a:r>
            <a:r>
              <a:rPr lang="ru-RU" sz="2000" baseline="-25000" dirty="0" err="1">
                <a:solidFill>
                  <a:srgbClr val="000000"/>
                </a:solidFill>
                <a:latin typeface="Arial" charset="0"/>
              </a:rPr>
              <a:t>зан</a:t>
            </a:r>
            <a:r>
              <a:rPr lang="ru-RU" sz="2000" dirty="0">
                <a:solidFill>
                  <a:srgbClr val="000000"/>
                </a:solidFill>
                <a:latin typeface="Arial" charset="0"/>
              </a:rPr>
              <a:t>). </a:t>
            </a: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sz="2000" b="1" dirty="0" smtClean="0">
              <a:solidFill>
                <a:srgbClr val="000000"/>
              </a:solidFill>
              <a:latin typeface="Arial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000" b="1" dirty="0" smtClean="0">
                <a:solidFill>
                  <a:srgbClr val="000000"/>
                </a:solidFill>
                <a:latin typeface="Arial" charset="0"/>
              </a:rPr>
              <a:t>Классы </a:t>
            </a:r>
            <a:r>
              <a:rPr lang="ru-RU" sz="2000" b="1" dirty="0" err="1">
                <a:solidFill>
                  <a:srgbClr val="000000"/>
                </a:solidFill>
                <a:latin typeface="Arial" charset="0"/>
              </a:rPr>
              <a:t>токсикантов</a:t>
            </a:r>
            <a:r>
              <a:rPr lang="ru-RU" sz="2000" b="1" dirty="0">
                <a:solidFill>
                  <a:srgbClr val="000000"/>
                </a:solidFill>
                <a:latin typeface="Arial" charset="0"/>
              </a:rPr>
              <a:t>, взаимодействующих с рецепторами:</a:t>
            </a: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sz="2000" b="1" dirty="0">
              <a:solidFill>
                <a:srgbClr val="000000"/>
              </a:solidFill>
              <a:latin typeface="Arial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sz="2000" dirty="0">
                <a:solidFill>
                  <a:srgbClr val="000000"/>
                </a:solidFill>
                <a:latin typeface="Arial" charset="0"/>
              </a:rPr>
              <a:t> антагонисты (ингибирует действие </a:t>
            </a:r>
            <a:r>
              <a:rPr lang="ru-RU" sz="2000" dirty="0" err="1">
                <a:solidFill>
                  <a:srgbClr val="000000"/>
                </a:solidFill>
                <a:latin typeface="Arial" charset="0"/>
              </a:rPr>
              <a:t>нативных</a:t>
            </a:r>
            <a:r>
              <a:rPr lang="ru-RU" sz="2000" dirty="0">
                <a:solidFill>
                  <a:srgbClr val="000000"/>
                </a:solidFill>
                <a:latin typeface="Arial" charset="0"/>
              </a:rPr>
              <a:t> субстратов (эндогенных соединений), блокируя их связывание с рецепторами ), </a:t>
            </a: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sz="2000" dirty="0">
                <a:solidFill>
                  <a:srgbClr val="000000"/>
                </a:solidFill>
                <a:latin typeface="Arial" charset="0"/>
              </a:rPr>
              <a:t> агонисты, </a:t>
            </a: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sz="2000" dirty="0">
                <a:solidFill>
                  <a:srgbClr val="000000"/>
                </a:solidFill>
                <a:latin typeface="Arial" charset="0"/>
              </a:rPr>
              <a:t> частичные агонисты (активируют рецепторы, взаимодействуя с ними, и дают токсический эффект, равный или превышающий эффект </a:t>
            </a:r>
            <a:r>
              <a:rPr lang="ru-RU" sz="2000" dirty="0" err="1">
                <a:solidFill>
                  <a:srgbClr val="000000"/>
                </a:solidFill>
                <a:latin typeface="Arial" charset="0"/>
              </a:rPr>
              <a:t>нативного</a:t>
            </a:r>
            <a:r>
              <a:rPr lang="ru-RU" sz="2000" dirty="0">
                <a:solidFill>
                  <a:srgbClr val="000000"/>
                </a:solidFill>
                <a:latin typeface="Arial" charset="0"/>
              </a:rPr>
              <a:t> субстрата). - </a:t>
            </a:r>
            <a:r>
              <a:rPr lang="ru-RU" sz="2000" b="1" dirty="0">
                <a:solidFill>
                  <a:srgbClr val="000000"/>
                </a:solidFill>
                <a:latin typeface="Arial" charset="0"/>
              </a:rPr>
              <a:t>«</a:t>
            </a:r>
            <a:r>
              <a:rPr lang="ru-RU" sz="2000" b="1" dirty="0" err="1">
                <a:solidFill>
                  <a:srgbClr val="000000"/>
                </a:solidFill>
                <a:latin typeface="Arial" charset="0"/>
              </a:rPr>
              <a:t>токсикомиметики</a:t>
            </a:r>
            <a:r>
              <a:rPr lang="ru-RU" sz="2000" b="1" dirty="0">
                <a:solidFill>
                  <a:srgbClr val="000000"/>
                </a:solidFill>
                <a:latin typeface="Arial" charset="0"/>
              </a:rPr>
              <a:t>»  </a:t>
            </a:r>
          </a:p>
        </p:txBody>
      </p:sp>
    </p:spTree>
    <p:extLst>
      <p:ext uri="{BB962C8B-B14F-4D97-AF65-F5344CB8AC3E}">
        <p14:creationId xmlns:p14="http://schemas.microsoft.com/office/powerpoint/2010/main" val="8556183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928992" cy="864096"/>
          </a:xfrm>
        </p:spPr>
        <p:txBody>
          <a:bodyPr/>
          <a:lstStyle/>
          <a:p>
            <a:pPr marL="0" indent="0" algn="ctr">
              <a:buNone/>
            </a:pP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Неспецифические взаимодействия</a:t>
            </a:r>
            <a:endParaRPr lang="ru-RU" sz="4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268760"/>
            <a:ext cx="8352928" cy="540060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 smtClean="0">
                <a:latin typeface="Times New Roman"/>
                <a:ea typeface="Times-Roman"/>
              </a:rPr>
              <a:t>Токсичные </a:t>
            </a:r>
            <a:r>
              <a:rPr lang="ru-RU" sz="2400" dirty="0">
                <a:latin typeface="Times New Roman"/>
                <a:ea typeface="Times-Roman"/>
              </a:rPr>
              <a:t>вещества разрушают молекулы-мишени, изменяют структуры эндогенных субстратов, разрывают существующие химические связи или участвуют в формировании новых </a:t>
            </a:r>
            <a:r>
              <a:rPr lang="ru-RU" sz="2400" dirty="0" smtClean="0">
                <a:latin typeface="Times New Roman"/>
                <a:ea typeface="Times-Roman"/>
              </a:rPr>
              <a:t>химических связей.</a:t>
            </a:r>
          </a:p>
          <a:p>
            <a:pPr algn="just">
              <a:spcAft>
                <a:spcPts val="0"/>
              </a:spcAft>
            </a:pPr>
            <a:r>
              <a:rPr lang="en-US" dirty="0"/>
              <a:t>L</a:t>
            </a:r>
            <a:r>
              <a:rPr lang="ru-RU" dirty="0"/>
              <a:t>-аргинин + О</a:t>
            </a:r>
            <a:r>
              <a:rPr lang="ru-RU" baseline="-25000" dirty="0"/>
              <a:t>2</a:t>
            </a:r>
            <a:r>
              <a:rPr lang="ru-RU" dirty="0"/>
              <a:t> → </a:t>
            </a:r>
            <a:r>
              <a:rPr lang="en-US" dirty="0"/>
              <a:t>L</a:t>
            </a:r>
            <a:r>
              <a:rPr lang="ru-RU" dirty="0"/>
              <a:t>-</a:t>
            </a:r>
            <a:r>
              <a:rPr lang="ru-RU" dirty="0" err="1"/>
              <a:t>цитруллин</a:t>
            </a:r>
            <a:r>
              <a:rPr lang="ru-RU" dirty="0"/>
              <a:t> + </a:t>
            </a:r>
            <a:r>
              <a:rPr lang="en-US" dirty="0"/>
              <a:t>N</a:t>
            </a:r>
            <a:r>
              <a:rPr lang="ru-RU" dirty="0"/>
              <a:t>О</a:t>
            </a:r>
            <a:r>
              <a:rPr lang="ru-RU" dirty="0" smtClean="0"/>
              <a:t>*</a:t>
            </a:r>
          </a:p>
          <a:p>
            <a:pPr algn="ctr">
              <a:spcAft>
                <a:spcPts val="0"/>
              </a:spcAft>
            </a:pPr>
            <a:r>
              <a:rPr lang="ru-RU" dirty="0"/>
              <a:t>О</a:t>
            </a:r>
            <a:r>
              <a:rPr lang="ru-RU" baseline="-25000" dirty="0"/>
              <a:t>2</a:t>
            </a:r>
            <a:r>
              <a:rPr lang="ru-RU" dirty="0"/>
              <a:t>*¯ + </a:t>
            </a:r>
            <a:r>
              <a:rPr lang="en-US" dirty="0"/>
              <a:t>N</a:t>
            </a:r>
            <a:r>
              <a:rPr lang="ru-RU" dirty="0"/>
              <a:t>О*→ О</a:t>
            </a:r>
            <a:r>
              <a:rPr lang="en-US" dirty="0"/>
              <a:t>N</a:t>
            </a:r>
            <a:r>
              <a:rPr lang="ru-RU" dirty="0"/>
              <a:t>ОО</a:t>
            </a:r>
            <a:r>
              <a:rPr lang="ru-RU" dirty="0" smtClean="0"/>
              <a:t>¯ </a:t>
            </a:r>
          </a:p>
          <a:p>
            <a:pPr marL="45720" indent="0" algn="just">
              <a:spcAft>
                <a:spcPts val="0"/>
              </a:spcAft>
              <a:buNone/>
            </a:pPr>
            <a:r>
              <a:rPr lang="ru-RU" dirty="0" smtClean="0"/>
              <a:t>	(</a:t>
            </a:r>
            <a:r>
              <a:rPr lang="ru-RU" dirty="0"/>
              <a:t>супероксид-радикала </a:t>
            </a:r>
            <a:r>
              <a:rPr lang="ru-RU" dirty="0" smtClean="0"/>
              <a:t>        </a:t>
            </a:r>
            <a:r>
              <a:rPr lang="ru-RU" dirty="0" err="1"/>
              <a:t>пероксинитрит</a:t>
            </a:r>
            <a:r>
              <a:rPr lang="ru-RU" dirty="0"/>
              <a:t>-анион</a:t>
            </a:r>
            <a:r>
              <a:rPr lang="ru-RU" dirty="0" smtClean="0"/>
              <a:t>)</a:t>
            </a:r>
          </a:p>
          <a:p>
            <a:pPr algn="ctr"/>
            <a:r>
              <a:rPr lang="ru-RU" dirty="0" smtClean="0"/>
              <a:t>О</a:t>
            </a:r>
            <a:r>
              <a:rPr lang="en-US" dirty="0"/>
              <a:t>N</a:t>
            </a:r>
            <a:r>
              <a:rPr lang="ru-RU" dirty="0"/>
              <a:t>ОО¯+ СО</a:t>
            </a:r>
            <a:r>
              <a:rPr lang="ru-RU" baseline="-25000" dirty="0"/>
              <a:t>2</a:t>
            </a:r>
            <a:r>
              <a:rPr lang="ru-RU" dirty="0"/>
              <a:t> → О</a:t>
            </a:r>
            <a:r>
              <a:rPr lang="en-US" dirty="0"/>
              <a:t>N</a:t>
            </a:r>
            <a:r>
              <a:rPr lang="ru-RU" dirty="0"/>
              <a:t>ООСО</a:t>
            </a:r>
            <a:r>
              <a:rPr lang="ru-RU" baseline="-25000" dirty="0"/>
              <a:t>2</a:t>
            </a:r>
            <a:r>
              <a:rPr lang="ru-RU" dirty="0"/>
              <a:t>¯</a:t>
            </a:r>
          </a:p>
          <a:p>
            <a:pPr marL="45720" indent="0" algn="ctr">
              <a:buNone/>
            </a:pPr>
            <a:r>
              <a:rPr lang="ru-RU" dirty="0"/>
              <a:t>О</a:t>
            </a:r>
            <a:r>
              <a:rPr lang="en-US" dirty="0"/>
              <a:t>N</a:t>
            </a:r>
            <a:r>
              <a:rPr lang="ru-RU" dirty="0"/>
              <a:t>ООСО</a:t>
            </a:r>
            <a:r>
              <a:rPr lang="ru-RU" baseline="-25000" dirty="0"/>
              <a:t>2</a:t>
            </a:r>
            <a:r>
              <a:rPr lang="ru-RU" dirty="0"/>
              <a:t>¯ → </a:t>
            </a:r>
            <a:r>
              <a:rPr lang="en-US" dirty="0"/>
              <a:t>N</a:t>
            </a:r>
            <a:r>
              <a:rPr lang="ru-RU" dirty="0"/>
              <a:t>О</a:t>
            </a:r>
            <a:r>
              <a:rPr lang="ru-RU" baseline="-25000" dirty="0"/>
              <a:t>2</a:t>
            </a:r>
            <a:r>
              <a:rPr lang="ru-RU" dirty="0"/>
              <a:t>¯ + СО</a:t>
            </a:r>
            <a:r>
              <a:rPr lang="ru-RU" baseline="-25000" dirty="0"/>
              <a:t>3</a:t>
            </a:r>
            <a:r>
              <a:rPr lang="ru-RU" dirty="0" smtClean="0"/>
              <a:t>*¯ (</a:t>
            </a:r>
            <a:r>
              <a:rPr lang="ru-RU" dirty="0"/>
              <a:t>карбонат </a:t>
            </a:r>
            <a:r>
              <a:rPr lang="ru-RU" dirty="0" smtClean="0"/>
              <a:t>аниона)</a:t>
            </a:r>
          </a:p>
          <a:p>
            <a:r>
              <a:rPr lang="ru-RU" dirty="0"/>
              <a:t>При атаке гидроксильным радикалом НО* молекулы липида </a:t>
            </a:r>
            <a:r>
              <a:rPr lang="en-US" dirty="0"/>
              <a:t>L</a:t>
            </a:r>
            <a:r>
              <a:rPr lang="ru-RU" dirty="0"/>
              <a:t>Н происходят гемолитический распад связи С-Н и образование липидного радикала </a:t>
            </a:r>
            <a:r>
              <a:rPr lang="en-US" dirty="0"/>
              <a:t>L</a:t>
            </a:r>
            <a:r>
              <a:rPr lang="ru-RU" dirty="0"/>
              <a:t>*:</a:t>
            </a:r>
          </a:p>
          <a:p>
            <a:pPr algn="ctr"/>
            <a:r>
              <a:rPr lang="en-US" dirty="0"/>
              <a:t>L</a:t>
            </a:r>
            <a:r>
              <a:rPr lang="ru-RU" dirty="0"/>
              <a:t>Н + НО* → </a:t>
            </a:r>
            <a:r>
              <a:rPr lang="en-US" dirty="0"/>
              <a:t>L</a:t>
            </a:r>
            <a:r>
              <a:rPr lang="ru-RU" dirty="0"/>
              <a:t>* +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 smtClean="0"/>
              <a:t>O</a:t>
            </a:r>
            <a:endParaRPr lang="ru-RU" dirty="0"/>
          </a:p>
          <a:p>
            <a:endParaRPr lang="ru-RU" dirty="0"/>
          </a:p>
          <a:p>
            <a:pPr algn="just">
              <a:spcAft>
                <a:spcPts val="0"/>
              </a:spcAf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77248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84976" cy="998984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0000"/>
                </a:solidFill>
                <a:effectLst/>
                <a:latin typeface="Arial" charset="0"/>
                <a:ea typeface="+mn-ea"/>
                <a:cs typeface="+mn-cs"/>
              </a:rPr>
              <a:t>Математическая зависимость между ответом и дозой (концентрацией)</a:t>
            </a:r>
            <a:endParaRPr lang="ru-RU" sz="3200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268760"/>
            <a:ext cx="2304256" cy="1094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2276872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Arial" charset="0"/>
              </a:rPr>
              <a:t>R</a:t>
            </a:r>
            <a:r>
              <a:rPr lang="ru-RU" sz="2400" dirty="0">
                <a:solidFill>
                  <a:srgbClr val="000000"/>
                </a:solidFill>
                <a:latin typeface="Arial" charset="0"/>
              </a:rPr>
              <a:t> – ответ при дозе </a:t>
            </a:r>
            <a:r>
              <a:rPr lang="ru-RU" sz="2400" dirty="0" err="1">
                <a:solidFill>
                  <a:srgbClr val="000000"/>
                </a:solidFill>
                <a:latin typeface="Arial" charset="0"/>
              </a:rPr>
              <a:t>токсиканта</a:t>
            </a:r>
            <a:r>
              <a:rPr lang="ru-RU" sz="24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charset="0"/>
              </a:rPr>
              <a:t>D</a:t>
            </a:r>
            <a:r>
              <a:rPr lang="ru-RU" sz="2400" dirty="0">
                <a:solidFill>
                  <a:srgbClr val="000000"/>
                </a:solidFill>
                <a:latin typeface="Arial" charset="0"/>
              </a:rPr>
              <a:t>;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400" baseline="-25000" dirty="0" err="1">
                <a:solidFill>
                  <a:srgbClr val="000000"/>
                </a:solidFill>
                <a:latin typeface="Arial" charset="0"/>
              </a:rPr>
              <a:t>max</a:t>
            </a:r>
            <a:r>
              <a:rPr lang="ru-RU" sz="2400" dirty="0">
                <a:solidFill>
                  <a:srgbClr val="000000"/>
                </a:solidFill>
                <a:latin typeface="Arial" charset="0"/>
              </a:rPr>
              <a:t>- максимально возможный ответ на воздействие;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Arial" charset="0"/>
              </a:rPr>
              <a:t>D</a:t>
            </a:r>
            <a:r>
              <a:rPr lang="ru-RU" sz="2400" baseline="-25000" dirty="0">
                <a:solidFill>
                  <a:srgbClr val="000000"/>
                </a:solidFill>
                <a:latin typeface="Arial" charset="0"/>
              </a:rPr>
              <a:t>50</a:t>
            </a:r>
            <a:r>
              <a:rPr lang="ru-RU" sz="2400" dirty="0">
                <a:solidFill>
                  <a:srgbClr val="000000"/>
                </a:solidFill>
                <a:latin typeface="Arial" charset="0"/>
              </a:rPr>
              <a:t>- доза </a:t>
            </a:r>
            <a:r>
              <a:rPr lang="ru-RU" sz="2400" dirty="0" err="1">
                <a:solidFill>
                  <a:srgbClr val="000000"/>
                </a:solidFill>
                <a:latin typeface="Arial" charset="0"/>
              </a:rPr>
              <a:t>токсиканта</a:t>
            </a:r>
            <a:r>
              <a:rPr lang="ru-RU" sz="2400" dirty="0">
                <a:solidFill>
                  <a:srgbClr val="000000"/>
                </a:solidFill>
                <a:latin typeface="Arial" charset="0"/>
              </a:rPr>
              <a:t>, вызывающая ответ, равный половине максимального</a:t>
            </a:r>
            <a:r>
              <a:rPr lang="ru-RU" dirty="0">
                <a:solidFill>
                  <a:srgbClr val="000000"/>
                </a:solidFill>
                <a:latin typeface="Arial" charset="0"/>
              </a:rPr>
              <a:t>.</a:t>
            </a: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082173"/>
              </p:ext>
            </p:extLst>
          </p:nvPr>
        </p:nvGraphicFramePr>
        <p:xfrm>
          <a:off x="467544" y="4509120"/>
          <a:ext cx="294755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Формула" r:id="rId4" imgW="1333500" imgH="431800" progId="Equation.3">
                  <p:embed/>
                </p:oleObj>
              </mc:Choice>
              <mc:Fallback>
                <p:oleObj name="Формула" r:id="rId4" imgW="1333500" imgH="431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509120"/>
                        <a:ext cx="2947552" cy="11521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068420"/>
              </p:ext>
            </p:extLst>
          </p:nvPr>
        </p:nvGraphicFramePr>
        <p:xfrm>
          <a:off x="4355976" y="3645024"/>
          <a:ext cx="4032448" cy="31176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Точечный рисунок" r:id="rId6" imgW="3266667" imgH="2600000" progId="PBrush">
                  <p:embed/>
                </p:oleObj>
              </mc:Choice>
              <mc:Fallback>
                <p:oleObj name="Точечный рисунок" r:id="rId6" imgW="3266667" imgH="2600000" progId="PBrush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3645024"/>
                        <a:ext cx="4032448" cy="31176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1404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24744"/>
            <a:ext cx="8928992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4584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720080"/>
          </a:xfrm>
        </p:spPr>
        <p:txBody>
          <a:bodyPr/>
          <a:lstStyle/>
          <a:p>
            <a:pPr marL="0" indent="0" algn="just">
              <a:buNone/>
            </a:pPr>
            <a:r>
              <a:rPr lang="ru-RU" sz="3800" dirty="0">
                <a:effectLst/>
                <a:latin typeface="Times New Roman" pitchFamily="18" charset="0"/>
                <a:cs typeface="Times New Roman" pitchFamily="18" charset="0"/>
              </a:rPr>
              <a:t>Пути </a:t>
            </a:r>
            <a:r>
              <a:rPr lang="ru-RU" sz="3800" dirty="0" smtClean="0">
                <a:effectLst/>
                <a:latin typeface="Times New Roman" pitchFamily="18" charset="0"/>
                <a:cs typeface="Times New Roman" pitchFamily="18" charset="0"/>
              </a:rPr>
              <a:t>попадания токсических веществ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2276872"/>
            <a:ext cx="7128792" cy="3474720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Яд может быть введен через рот, парентерально (подкожно, внутримышечно, внутривенно), через легкие, неповрежденную кожу и другими способами.</a:t>
            </a:r>
          </a:p>
        </p:txBody>
      </p:sp>
    </p:spTree>
    <p:extLst>
      <p:ext uri="{BB962C8B-B14F-4D97-AF65-F5344CB8AC3E}">
        <p14:creationId xmlns:p14="http://schemas.microsoft.com/office/powerpoint/2010/main" val="29324624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548680"/>
            <a:ext cx="6512511" cy="648072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>
                <a:effectLst/>
                <a:latin typeface="Times New Roman"/>
                <a:ea typeface="Times New Roman"/>
              </a:rPr>
              <a:t>Выделение ядов 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331640" y="2132856"/>
            <a:ext cx="6400800" cy="3474720"/>
          </a:xfrm>
        </p:spPr>
        <p:txBody>
          <a:bodyPr>
            <a:normAutofit/>
          </a:bodyPr>
          <a:lstStyle/>
          <a:p>
            <a:r>
              <a:rPr lang="ru-RU" sz="3200" dirty="0"/>
              <a:t>происходить различными путями: через почки, легкие, печень, слизистые оболочки, крупными железами</a:t>
            </a:r>
          </a:p>
        </p:txBody>
      </p:sp>
    </p:spTree>
    <p:extLst>
      <p:ext uri="{BB962C8B-B14F-4D97-AF65-F5344CB8AC3E}">
        <p14:creationId xmlns:p14="http://schemas.microsoft.com/office/powerpoint/2010/main" val="40869838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484784"/>
            <a:ext cx="7992888" cy="3474720"/>
          </a:xfrm>
        </p:spPr>
        <p:txBody>
          <a:bodyPr>
            <a:noAutofit/>
          </a:bodyPr>
          <a:lstStyle/>
          <a:p>
            <a:pPr algn="just"/>
            <a:r>
              <a:rPr lang="ru-RU" sz="3600" dirty="0">
                <a:latin typeface="Times New Roman"/>
                <a:ea typeface="Times New Roman"/>
              </a:rPr>
              <a:t>Ряд веществ при повторных введениях обладает кумулятивным действием, то есть способностью накапливаться в тканях и органах, вызывая более выраженное повреждающее действие.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988422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424936" cy="710952"/>
          </a:xfrm>
        </p:spPr>
        <p:txBody>
          <a:bodyPr/>
          <a:lstStyle/>
          <a:p>
            <a:pPr marL="0" lvl="0" indent="0" fontAlgn="base">
              <a:spcAft>
                <a:spcPct val="0"/>
              </a:spcAft>
            </a:pPr>
            <a:r>
              <a:rPr lang="ru-RU" sz="2800" i="1" dirty="0">
                <a:solidFill>
                  <a:srgbClr val="000000"/>
                </a:solidFill>
                <a:effectLst/>
                <a:latin typeface="Arial" charset="0"/>
                <a:ea typeface="+mn-ea"/>
                <a:cs typeface="+mn-cs"/>
              </a:rPr>
              <a:t>Отравление – это «химическая травма»</a:t>
            </a:r>
            <a:r>
              <a:rPr lang="ru-RU" sz="1800" dirty="0">
                <a:solidFill>
                  <a:srgbClr val="000000"/>
                </a:solidFill>
                <a:effectLst/>
                <a:latin typeface="Arial" charset="0"/>
                <a:ea typeface="+mn-ea"/>
                <a:cs typeface="+mn-cs"/>
              </a:rPr>
              <a:t/>
            </a:r>
            <a:br>
              <a:rPr lang="ru-RU" sz="1800" dirty="0">
                <a:solidFill>
                  <a:srgbClr val="000000"/>
                </a:solidFill>
                <a:effectLst/>
                <a:latin typeface="Arial" charset="0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107504" y="1268760"/>
            <a:ext cx="8928992" cy="5256584"/>
          </a:xfrm>
        </p:spPr>
        <p:txBody>
          <a:bodyPr>
            <a:noAutofit/>
          </a:bodyPr>
          <a:lstStyle/>
          <a:p>
            <a:pPr marL="342900" lvl="0" indent="-34290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57200" algn="l"/>
              </a:tabLst>
            </a:pPr>
            <a:r>
              <a:rPr lang="ru-RU" sz="2400" b="1" dirty="0">
                <a:solidFill>
                  <a:srgbClr val="000000"/>
                </a:solidFill>
                <a:latin typeface="Arial" charset="0"/>
              </a:rPr>
              <a:t>Токсическое действие химического вещества зависит от</a:t>
            </a:r>
            <a:r>
              <a:rPr lang="ru-RU" sz="2400" b="1" dirty="0" smtClean="0">
                <a:solidFill>
                  <a:srgbClr val="000000"/>
                </a:solidFill>
                <a:latin typeface="Arial" charset="0"/>
              </a:rPr>
              <a:t>:</a:t>
            </a:r>
            <a:endParaRPr lang="ru-RU" sz="2400" b="1" dirty="0">
              <a:solidFill>
                <a:srgbClr val="000000"/>
              </a:solidFill>
              <a:latin typeface="Arial" charset="0"/>
            </a:endParaRP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Arial" charset="0"/>
              </a:rPr>
              <a:t>его дозы (токсической);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Arial" charset="0"/>
              </a:rPr>
              <a:t>физических и химических свойств;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Arial" charset="0"/>
              </a:rPr>
              <a:t>условий применения (путь введения, наличие и качество пищи в желудке);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Arial" charset="0"/>
              </a:rPr>
              <a:t>состояние организма человека (пол, возраст, болезнь, вес, генетические факторы и др.)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Arial" charset="0"/>
              </a:rPr>
              <a:t>присутствия других веществ, вместе с которыми вводится яд в организм. При этом действие ядов может усилиться – проявляется синергизм (например, барбитураты или алкалоиды с алкоголем), или ослабляться. </a:t>
            </a:r>
          </a:p>
        </p:txBody>
      </p:sp>
    </p:spTree>
    <p:extLst>
      <p:ext uri="{BB962C8B-B14F-4D97-AF65-F5344CB8AC3E}">
        <p14:creationId xmlns:p14="http://schemas.microsoft.com/office/powerpoint/2010/main" val="13989730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980728"/>
            <a:ext cx="8208912" cy="5112568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</a:rPr>
              <a:t>К индивидуальным особенностям, влияющим на выраженность симптомов отравления, могут быть отнесены: пол, возраст, состояние здоровья, повышенная чувствительность организма и индивидуальная непереносимость некоторых ядов.</a:t>
            </a:r>
          </a:p>
          <a:p>
            <a:pPr marL="45720" indent="0">
              <a:spcAft>
                <a:spcPts val="0"/>
              </a:spcAft>
              <a:buNone/>
            </a:pPr>
            <a:endParaRPr lang="ru-RU" sz="28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</a:rPr>
              <a:t>Считается, что женщины, в общем, более чувствительны к ядам. Беременность и менструальный период понижают сопротивляемость организма к действию ядов</a:t>
            </a:r>
            <a:r>
              <a:rPr lang="ru-RU" sz="2800" dirty="0" smtClean="0">
                <a:latin typeface="Times New Roman"/>
                <a:ea typeface="Times New Roman"/>
              </a:rPr>
              <a:t>.</a:t>
            </a:r>
            <a:endParaRPr lang="ru-RU" sz="28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370084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476672"/>
            <a:ext cx="8397552" cy="5832648"/>
          </a:xfrm>
        </p:spPr>
        <p:txBody>
          <a:bodyPr>
            <a:norm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 длительном и частом приеме некоторых ядов может наблюдаться привыкание к ним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Разновидностью привыкания является болезненное влечение к некоторым веществам - так называемое пристрастие. Желание повторно воспроизвести это состояние постепенно становится непреодолимым и человек превращается в наркомана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Наркоманией называют злоупотребление теми веществами, которые включены в список наркотических средств (наркотических веществ и наркотических лекарственных средств, в том числе синтетических и природных)</a:t>
            </a:r>
          </a:p>
        </p:txBody>
      </p:sp>
    </p:spTree>
    <p:extLst>
      <p:ext uri="{BB962C8B-B14F-4D97-AF65-F5344CB8AC3E}">
        <p14:creationId xmlns:p14="http://schemas.microsoft.com/office/powerpoint/2010/main" val="27643453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404664"/>
            <a:ext cx="8280920" cy="597666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Вещества, которые включаются в Списки наркотических средств, должны соответствовать 3 критериям: </a:t>
            </a:r>
          </a:p>
          <a:p>
            <a:pPr marL="4572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 Медицинский – вещество обладает определённым действием на центральную нервную систему, применяется с немедицинскими целями. </a:t>
            </a:r>
          </a:p>
          <a:p>
            <a:pPr marL="4572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Социальный – вещество начинает оказывать определённое действие на поведение человека в обществе. </a:t>
            </a:r>
          </a:p>
          <a:p>
            <a:pPr marL="4572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3. Юридический – вещество должно быть включено в списки наркотических средств, утверждённые Правительством РФ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3858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568952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effectLst/>
                <a:latin typeface="Times New Roman" pitchFamily="18" charset="0"/>
                <a:cs typeface="Times New Roman" pitchFamily="18" charset="0"/>
              </a:rPr>
              <a:t>В зависимости от причины, обстоятельств отравлений их классифицируют на 2 группы: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412776"/>
            <a:ext cx="8280920" cy="504056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Случайные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Бытовые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Медицинские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Профессиональные</a:t>
            </a:r>
          </a:p>
          <a:p>
            <a:pPr marL="45720" indent="0" algn="ctr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Умышленные (преднамеренные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Суицидальные (самоубийства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Криминальные (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убийства)</a:t>
            </a:r>
          </a:p>
        </p:txBody>
      </p:sp>
    </p:spTree>
    <p:extLst>
      <p:ext uri="{BB962C8B-B14F-4D97-AF65-F5344CB8AC3E}">
        <p14:creationId xmlns:p14="http://schemas.microsoft.com/office/powerpoint/2010/main" val="34943118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6512511" cy="792088"/>
          </a:xfrm>
        </p:spPr>
        <p:txBody>
          <a:bodyPr/>
          <a:lstStyle/>
          <a:p>
            <a:r>
              <a:rPr lang="ru-RU" sz="4800" dirty="0">
                <a:effectLst/>
                <a:latin typeface="Times New Roman"/>
                <a:ea typeface="Times New Roman"/>
              </a:rPr>
              <a:t>Периоды отравления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980728"/>
            <a:ext cx="8352928" cy="5256584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Скрытый период характеризуется отсутствием соответствующих симптомов.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Токсикогенный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период начинается с первыми клиническими симптомами и заканчивается после окончательной элиминации яда из организма.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соматогенном периоде возникают органные 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полиорганные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повреждения уже после элиминации яда.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Восстановительный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период может длиться 2 года и более с сохранением остаточных признаков нарушений нервной, эндокринной и иммунной систем.</a:t>
            </a:r>
          </a:p>
        </p:txBody>
      </p:sp>
    </p:spTree>
    <p:extLst>
      <p:ext uri="{BB962C8B-B14F-4D97-AF65-F5344CB8AC3E}">
        <p14:creationId xmlns:p14="http://schemas.microsoft.com/office/powerpoint/2010/main" val="14704873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960" cy="792088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dirty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Методы </a:t>
            </a:r>
            <a:r>
              <a:rPr lang="ru-RU" sz="4000" dirty="0" err="1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детоксикации</a:t>
            </a:r>
            <a:r>
              <a:rPr lang="ru-RU" sz="4000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и </a:t>
            </a:r>
            <a:r>
              <a:rPr lang="ru-RU" sz="4000" dirty="0" smtClean="0">
                <a:effectLst/>
                <a:latin typeface="Times New Roman" pitchFamily="18" charset="0"/>
                <a:cs typeface="Times New Roman" pitchFamily="18" charset="0"/>
              </a:rPr>
              <a:t>антидоты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340768"/>
            <a:ext cx="8496944" cy="5112568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Методы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детоксикации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зависят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от периода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отравления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токсикогенном периоде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детоксикация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представляет собой этиотропное (от греч.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aitia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- причина) лечение. Эффективность лечения выше, если методы активной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детоксикации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применяют как можно раньше - до распределения яда в организме.</a:t>
            </a:r>
          </a:p>
          <a:p>
            <a:pPr marL="45720" indent="0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соматогенном периоде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детоксикационные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функции органов нарушены и методы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детоксикации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становятся патогенетическими. При тяжелых отравлениях лечение реанимационное.</a:t>
            </a:r>
          </a:p>
        </p:txBody>
      </p:sp>
    </p:spTree>
    <p:extLst>
      <p:ext uri="{BB962C8B-B14F-4D97-AF65-F5344CB8AC3E}">
        <p14:creationId xmlns:p14="http://schemas.microsoft.com/office/powerpoint/2010/main" val="31154370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476672"/>
            <a:ext cx="8856984" cy="6192688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ru-RU" sz="2400" dirty="0">
                <a:latin typeface="Times New Roman"/>
                <a:ea typeface="Times New Roman"/>
              </a:rPr>
              <a:t>Для лечения отравлений необходимы прекращение воздействия токсичных веществ и удаление их из организма, т.е. </a:t>
            </a:r>
            <a:r>
              <a:rPr lang="ru-RU" sz="2400" b="1" dirty="0" err="1">
                <a:latin typeface="Times New Roman"/>
                <a:ea typeface="Times New Roman"/>
              </a:rPr>
              <a:t>детоксикация</a:t>
            </a:r>
            <a:r>
              <a:rPr lang="ru-RU" sz="2400" dirty="0">
                <a:latin typeface="Times New Roman"/>
                <a:ea typeface="Times New Roman"/>
              </a:rPr>
              <a:t>. </a:t>
            </a:r>
            <a:r>
              <a:rPr lang="ru-RU" sz="2400" i="1" dirty="0">
                <a:latin typeface="Times New Roman"/>
                <a:ea typeface="Times New Roman"/>
              </a:rPr>
              <a:t>Для этого применяют стимуляцию естественной </a:t>
            </a:r>
            <a:r>
              <a:rPr lang="ru-RU" sz="2400" i="1" dirty="0" err="1">
                <a:latin typeface="Times New Roman"/>
                <a:ea typeface="Times New Roman"/>
              </a:rPr>
              <a:t>детоксикации</a:t>
            </a:r>
            <a:r>
              <a:rPr lang="ru-RU" sz="2400" i="1" dirty="0">
                <a:latin typeface="Times New Roman"/>
                <a:ea typeface="Times New Roman"/>
              </a:rPr>
              <a:t>, а также методы искусственной и </a:t>
            </a:r>
            <a:r>
              <a:rPr lang="ru-RU" sz="2400" i="1" dirty="0" err="1">
                <a:latin typeface="Times New Roman"/>
                <a:ea typeface="Times New Roman"/>
              </a:rPr>
              <a:t>антидотной</a:t>
            </a:r>
            <a:r>
              <a:rPr lang="ru-RU" sz="2400" i="1" dirty="0">
                <a:latin typeface="Times New Roman"/>
                <a:ea typeface="Times New Roman"/>
              </a:rPr>
              <a:t> </a:t>
            </a:r>
            <a:r>
              <a:rPr lang="ru-RU" sz="2400" i="1" dirty="0" err="1">
                <a:latin typeface="Times New Roman"/>
                <a:ea typeface="Times New Roman"/>
              </a:rPr>
              <a:t>детоксикации</a:t>
            </a:r>
            <a:r>
              <a:rPr lang="ru-RU" sz="2400" dirty="0" smtClean="0">
                <a:latin typeface="Times New Roman"/>
                <a:ea typeface="Times New Roman"/>
              </a:rPr>
              <a:t>.</a:t>
            </a:r>
          </a:p>
          <a:p>
            <a:pPr marL="45720" indent="0" algn="just"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Естественная </a:t>
            </a:r>
            <a:r>
              <a:rPr lang="ru-RU" sz="2400" dirty="0" err="1" smtClean="0">
                <a:latin typeface="Times New Roman"/>
                <a:ea typeface="Times New Roman"/>
              </a:rPr>
              <a:t>детоксикация</a:t>
            </a:r>
            <a:r>
              <a:rPr lang="ru-RU" sz="2400" dirty="0" smtClean="0">
                <a:latin typeface="Times New Roman"/>
                <a:ea typeface="Times New Roman"/>
              </a:rPr>
              <a:t>, </a:t>
            </a:r>
            <a:r>
              <a:rPr lang="ru-RU" sz="2400" dirty="0">
                <a:latin typeface="Times New Roman"/>
                <a:ea typeface="Times New Roman"/>
              </a:rPr>
              <a:t>используют очищение желудочно-кишечного тракта, форсированный диурез, регуляцию активности ферментов, создание </a:t>
            </a:r>
            <a:r>
              <a:rPr lang="ru-RU" sz="2400" dirty="0" err="1">
                <a:latin typeface="Times New Roman"/>
                <a:ea typeface="Times New Roman"/>
              </a:rPr>
              <a:t>гипер</a:t>
            </a:r>
            <a:r>
              <a:rPr lang="ru-RU" sz="2400" dirty="0">
                <a:latin typeface="Times New Roman"/>
                <a:ea typeface="Times New Roman"/>
              </a:rPr>
              <a:t>- и гипотермии. Соответственно применяют рвотные и слабительные средства, осмотические диуретики, препараты, обеспечивающие водно-электролитный гомеостаз</a:t>
            </a:r>
            <a:r>
              <a:rPr lang="ru-RU" sz="2400" dirty="0" smtClean="0">
                <a:latin typeface="Times New Roman"/>
                <a:ea typeface="Times New Roman"/>
              </a:rPr>
              <a:t>.</a:t>
            </a:r>
          </a:p>
          <a:p>
            <a:pPr marL="45720" indent="0" algn="just"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Виды естественной </a:t>
            </a:r>
            <a:r>
              <a:rPr lang="ru-RU" sz="2400" dirty="0" err="1" smtClean="0">
                <a:latin typeface="Times New Roman"/>
                <a:ea typeface="Times New Roman"/>
              </a:rPr>
              <a:t>детоксикации</a:t>
            </a:r>
            <a:r>
              <a:rPr lang="ru-RU" sz="2400" dirty="0" smtClean="0">
                <a:latin typeface="Times New Roman"/>
                <a:ea typeface="Times New Roman"/>
              </a:rPr>
              <a:t>:</a:t>
            </a:r>
          </a:p>
          <a:p>
            <a:pPr marL="45720" indent="0">
              <a:buNone/>
            </a:pPr>
            <a:r>
              <a:rPr lang="ru-RU" sz="2400" dirty="0">
                <a:latin typeface="Times New Roman"/>
                <a:ea typeface="Times New Roman"/>
              </a:rPr>
              <a:t>Форсированный </a:t>
            </a:r>
            <a:r>
              <a:rPr lang="ru-RU" sz="2400" dirty="0" smtClean="0">
                <a:latin typeface="Times New Roman"/>
                <a:ea typeface="Times New Roman"/>
              </a:rPr>
              <a:t>диурез, </a:t>
            </a:r>
            <a:r>
              <a:rPr lang="ru-RU" sz="2400" dirty="0">
                <a:latin typeface="Times New Roman"/>
                <a:ea typeface="Times New Roman"/>
              </a:rPr>
              <a:t>простое или зондовое промывание </a:t>
            </a:r>
            <a:r>
              <a:rPr lang="ru-RU" sz="2400" dirty="0" smtClean="0">
                <a:latin typeface="Times New Roman"/>
                <a:ea typeface="Times New Roman"/>
              </a:rPr>
              <a:t>желудка, </a:t>
            </a:r>
            <a:r>
              <a:rPr lang="ru-RU" sz="2400" dirty="0">
                <a:latin typeface="Times New Roman"/>
                <a:ea typeface="Times New Roman"/>
              </a:rPr>
              <a:t>гипервентиляция </a:t>
            </a:r>
            <a:r>
              <a:rPr lang="ru-RU" sz="2400" dirty="0" smtClean="0">
                <a:latin typeface="Times New Roman"/>
                <a:ea typeface="Times New Roman"/>
              </a:rPr>
              <a:t>легких,</a:t>
            </a:r>
            <a:r>
              <a:rPr lang="ru-RU" sz="2400" dirty="0">
                <a:latin typeface="Times New Roman"/>
                <a:ea typeface="Times New Roman"/>
              </a:rPr>
              <a:t> регуляцией ферментативной </a:t>
            </a:r>
            <a:r>
              <a:rPr lang="ru-RU" sz="2400" dirty="0" smtClean="0">
                <a:latin typeface="Times New Roman"/>
                <a:ea typeface="Times New Roman"/>
              </a:rPr>
              <a:t>активности, </a:t>
            </a:r>
            <a:r>
              <a:rPr lang="ru-RU" sz="2400" dirty="0">
                <a:latin typeface="Times New Roman"/>
                <a:ea typeface="Times New Roman"/>
              </a:rPr>
              <a:t>разведение и замещение крови (лимфы), например </a:t>
            </a:r>
            <a:r>
              <a:rPr lang="ru-RU" sz="2400" dirty="0" err="1">
                <a:latin typeface="Times New Roman"/>
                <a:ea typeface="Times New Roman"/>
              </a:rPr>
              <a:t>гемоферез</a:t>
            </a:r>
            <a:r>
              <a:rPr lang="ru-RU" sz="2400" dirty="0">
                <a:latin typeface="Times New Roman"/>
                <a:ea typeface="Times New Roman"/>
              </a:rPr>
              <a:t> (замещение крови), </a:t>
            </a:r>
            <a:r>
              <a:rPr lang="ru-RU" sz="2400" dirty="0" err="1">
                <a:latin typeface="Times New Roman"/>
                <a:ea typeface="Times New Roman"/>
              </a:rPr>
              <a:t>плазмоферез</a:t>
            </a:r>
            <a:r>
              <a:rPr lang="ru-RU" sz="2400" dirty="0">
                <a:latin typeface="Times New Roman"/>
                <a:ea typeface="Times New Roman"/>
              </a:rPr>
              <a:t> (замещение плазмы) с использованием различных крове- и </a:t>
            </a:r>
            <a:r>
              <a:rPr lang="ru-RU" sz="2400" dirty="0" err="1">
                <a:latin typeface="Times New Roman"/>
                <a:ea typeface="Times New Roman"/>
              </a:rPr>
              <a:t>плазмозаменителей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46056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404664"/>
            <a:ext cx="8856984" cy="6264696"/>
          </a:xfrm>
        </p:spPr>
        <p:txBody>
          <a:bodyPr/>
          <a:lstStyle/>
          <a:p>
            <a:pPr algn="just"/>
            <a:r>
              <a:rPr lang="ru-RU" sz="2400" dirty="0">
                <a:latin typeface="Times New Roman"/>
                <a:ea typeface="Times New Roman"/>
              </a:rPr>
              <a:t>Для искусственной </a:t>
            </a:r>
            <a:r>
              <a:rPr lang="ru-RU" sz="2400" dirty="0" err="1">
                <a:latin typeface="Times New Roman"/>
                <a:ea typeface="Times New Roman"/>
              </a:rPr>
              <a:t>детоксикации</a:t>
            </a:r>
            <a:r>
              <a:rPr lang="ru-RU" sz="2400" dirty="0">
                <a:latin typeface="Times New Roman"/>
                <a:ea typeface="Times New Roman"/>
              </a:rPr>
              <a:t> используют сорбционные методы (гемо-, </a:t>
            </a:r>
            <a:r>
              <a:rPr lang="ru-RU" sz="2400" dirty="0" err="1">
                <a:latin typeface="Times New Roman"/>
                <a:ea typeface="Times New Roman"/>
              </a:rPr>
              <a:t>плазмо</a:t>
            </a:r>
            <a:r>
              <a:rPr lang="ru-RU" sz="2400" dirty="0">
                <a:latin typeface="Times New Roman"/>
                <a:ea typeface="Times New Roman"/>
              </a:rPr>
              <a:t>-, </a:t>
            </a:r>
            <a:r>
              <a:rPr lang="ru-RU" sz="2400" dirty="0" err="1">
                <a:latin typeface="Times New Roman"/>
                <a:ea typeface="Times New Roman"/>
              </a:rPr>
              <a:t>лимфосорбция</a:t>
            </a:r>
            <a:r>
              <a:rPr lang="ru-RU" sz="2400" dirty="0">
                <a:latin typeface="Times New Roman"/>
                <a:ea typeface="Times New Roman"/>
              </a:rPr>
              <a:t>, </a:t>
            </a:r>
            <a:r>
              <a:rPr lang="ru-RU" sz="2400" dirty="0" err="1">
                <a:latin typeface="Times New Roman"/>
                <a:ea typeface="Times New Roman"/>
              </a:rPr>
              <a:t>энтеросорбция</a:t>
            </a:r>
            <a:r>
              <a:rPr lang="ru-RU" sz="2400" dirty="0">
                <a:latin typeface="Times New Roman"/>
                <a:ea typeface="Times New Roman"/>
              </a:rPr>
              <a:t>). Сорбция (поглощение) - процесс поглощения молекул </a:t>
            </a:r>
            <a:r>
              <a:rPr lang="ru-RU" sz="2400" dirty="0" err="1">
                <a:latin typeface="Times New Roman"/>
                <a:ea typeface="Times New Roman"/>
              </a:rPr>
              <a:t>токсиканта</a:t>
            </a:r>
            <a:r>
              <a:rPr lang="ru-RU" sz="2400" dirty="0">
                <a:latin typeface="Times New Roman"/>
                <a:ea typeface="Times New Roman"/>
              </a:rPr>
              <a:t> поверхностью твердого тела или жидкости</a:t>
            </a:r>
            <a:r>
              <a:rPr lang="ru-RU" sz="2400" dirty="0" smtClean="0">
                <a:latin typeface="Times New Roman"/>
                <a:ea typeface="Times New Roman"/>
              </a:rPr>
              <a:t>.</a:t>
            </a:r>
          </a:p>
          <a:p>
            <a:pPr marL="45720" indent="0" algn="just">
              <a:buNone/>
            </a:pPr>
            <a:r>
              <a:rPr lang="ru-RU" sz="2400" i="1" dirty="0">
                <a:latin typeface="Times New Roman"/>
                <a:ea typeface="Times New Roman"/>
              </a:rPr>
              <a:t>Выбор метода </a:t>
            </a:r>
            <a:r>
              <a:rPr lang="ru-RU" sz="2400" i="1" dirty="0" err="1">
                <a:latin typeface="Times New Roman"/>
                <a:ea typeface="Times New Roman"/>
              </a:rPr>
              <a:t>детоксикации</a:t>
            </a:r>
            <a:r>
              <a:rPr lang="ru-RU" sz="2400" i="1" dirty="0">
                <a:latin typeface="Times New Roman"/>
                <a:ea typeface="Times New Roman"/>
              </a:rPr>
              <a:t> обусловлен физико-химическими свойствами, природой и дозой токсичного вещества, экспозицией яда, тяжестью </a:t>
            </a:r>
            <a:r>
              <a:rPr lang="ru-RU" sz="2400" i="1" dirty="0" smtClean="0">
                <a:latin typeface="Times New Roman"/>
                <a:ea typeface="Times New Roman"/>
              </a:rPr>
              <a:t>отравления.</a:t>
            </a:r>
          </a:p>
          <a:p>
            <a:pPr algn="just"/>
            <a:r>
              <a:rPr lang="ru-RU" sz="2400" dirty="0" err="1">
                <a:latin typeface="Times New Roman"/>
                <a:ea typeface="Times New Roman"/>
              </a:rPr>
              <a:t>Антидотная</a:t>
            </a:r>
            <a:r>
              <a:rPr lang="ru-RU" sz="2400" dirty="0">
                <a:latin typeface="Times New Roman"/>
                <a:ea typeface="Times New Roman"/>
              </a:rPr>
              <a:t> терапия эффективна только в раннем токсикогенном периоде острых отравлений. Антидот или противоядие, - лекарственное средство, обезвреживающее яд путем химического или физико-химического взаимодействия с ним или уменьшающее вызванные им нарушения в организме</a:t>
            </a:r>
            <a:r>
              <a:rPr lang="ru-RU" sz="2400" dirty="0" smtClean="0">
                <a:latin typeface="Times New Roman"/>
                <a:ea typeface="Times New Roman"/>
              </a:rPr>
              <a:t>.</a:t>
            </a:r>
          </a:p>
          <a:p>
            <a:pPr marL="45720" indent="0" algn="just">
              <a:buNone/>
            </a:pPr>
            <a:r>
              <a:rPr lang="ru-RU" sz="2400" i="1" dirty="0" err="1">
                <a:latin typeface="Times New Roman"/>
                <a:ea typeface="Times New Roman"/>
              </a:rPr>
              <a:t>Антидотная</a:t>
            </a:r>
            <a:r>
              <a:rPr lang="ru-RU" sz="2400" i="1" dirty="0">
                <a:latin typeface="Times New Roman"/>
                <a:ea typeface="Times New Roman"/>
              </a:rPr>
              <a:t> терапия </a:t>
            </a:r>
            <a:r>
              <a:rPr lang="ru-RU" sz="2400" i="1" dirty="0" err="1">
                <a:latin typeface="Times New Roman"/>
                <a:ea typeface="Times New Roman"/>
              </a:rPr>
              <a:t>высокоспецифична</a:t>
            </a:r>
            <a:r>
              <a:rPr lang="ru-RU" sz="2400" i="1" dirty="0">
                <a:latin typeface="Times New Roman"/>
                <a:ea typeface="Times New Roman"/>
              </a:rPr>
              <a:t> и используется только при достоверно установленном клинико-лабораторном диагнозе.</a:t>
            </a:r>
            <a:endParaRPr lang="ru-RU" sz="2400" i="1" dirty="0">
              <a:latin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70964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6512511" cy="864096"/>
          </a:xfrm>
        </p:spPr>
        <p:txBody>
          <a:bodyPr/>
          <a:lstStyle/>
          <a:p>
            <a:pPr algn="just"/>
            <a:r>
              <a:rPr lang="ru-RU" dirty="0" smtClean="0"/>
              <a:t>Природа антидота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484784"/>
            <a:ext cx="8784976" cy="4968552"/>
          </a:xfrm>
        </p:spPr>
        <p:txBody>
          <a:bodyPr/>
          <a:lstStyle/>
          <a:p>
            <a:pPr marL="45720" indent="0" algn="just">
              <a:buNone/>
            </a:pPr>
            <a:r>
              <a:rPr lang="ru-RU" sz="2400" dirty="0">
                <a:latin typeface="Times New Roman"/>
                <a:ea typeface="Times New Roman"/>
              </a:rPr>
              <a:t>В клинической токсикологии выделяют химические противоядия контактного действия, биохимические (</a:t>
            </a:r>
            <a:r>
              <a:rPr lang="ru-RU" sz="2400" dirty="0" err="1">
                <a:latin typeface="Times New Roman"/>
                <a:ea typeface="Times New Roman"/>
              </a:rPr>
              <a:t>токсикокинетические</a:t>
            </a:r>
            <a:r>
              <a:rPr lang="ru-RU" sz="2400" dirty="0">
                <a:latin typeface="Times New Roman"/>
                <a:ea typeface="Times New Roman"/>
              </a:rPr>
              <a:t>) противоядия, фармакологические (симптоматические) антагонисты, иммунохимические противоядия</a:t>
            </a:r>
            <a:r>
              <a:rPr lang="ru-RU" sz="2400" dirty="0" smtClean="0">
                <a:latin typeface="Times New Roman"/>
                <a:ea typeface="Times New Roman"/>
              </a:rPr>
              <a:t>.</a:t>
            </a:r>
          </a:p>
          <a:p>
            <a:r>
              <a:rPr lang="ru-RU" sz="2400" dirty="0">
                <a:latin typeface="Times New Roman" pitchFamily="18" charset="0"/>
                <a:ea typeface="Times New Roman"/>
                <a:cs typeface="Times New Roman" pitchFamily="18" charset="0"/>
              </a:rPr>
              <a:t>Химические </a:t>
            </a:r>
            <a:r>
              <a:rPr lang="ru-RU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противоядия</a:t>
            </a:r>
          </a:p>
          <a:p>
            <a:r>
              <a:rPr lang="ru-RU" sz="2400" dirty="0">
                <a:latin typeface="Times New Roman" pitchFamily="18" charset="0"/>
                <a:ea typeface="Times New Roman"/>
                <a:cs typeface="Times New Roman" pitchFamily="18" charset="0"/>
              </a:rPr>
              <a:t>Специфические метаболические (биохимические, </a:t>
            </a:r>
            <a:r>
              <a:rPr lang="ru-RU" sz="2400" dirty="0" err="1">
                <a:latin typeface="Times New Roman" pitchFamily="18" charset="0"/>
                <a:ea typeface="Times New Roman"/>
                <a:cs typeface="Times New Roman" pitchFamily="18" charset="0"/>
              </a:rPr>
              <a:t>токсикокинетические</a:t>
            </a:r>
            <a:r>
              <a:rPr lang="ru-RU" sz="2400" dirty="0">
                <a:latin typeface="Times New Roman" pitchFamily="18" charset="0"/>
                <a:ea typeface="Times New Roman"/>
                <a:cs typeface="Times New Roman" pitchFamily="18" charset="0"/>
              </a:rPr>
              <a:t>) противоядия </a:t>
            </a:r>
            <a:endParaRPr lang="ru-RU" sz="24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Фармакологические антагонисты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нтидоты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используемые для профилактики и коррекции токсических эффектов ряда лекарственных средств</a:t>
            </a:r>
            <a:endParaRPr lang="ru-RU" sz="24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Иммунологические </a:t>
            </a:r>
            <a:r>
              <a:rPr lang="ru-RU" sz="2400" dirty="0">
                <a:latin typeface="Times New Roman" pitchFamily="18" charset="0"/>
                <a:ea typeface="Times New Roman"/>
                <a:cs typeface="Times New Roman" pitchFamily="18" charset="0"/>
              </a:rPr>
              <a:t>противоядия </a:t>
            </a:r>
            <a:endParaRPr lang="ru-RU" sz="24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4662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492896"/>
            <a:ext cx="756084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5884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488832" cy="792088"/>
          </a:xfrm>
        </p:spPr>
        <p:txBody>
          <a:bodyPr/>
          <a:lstStyle/>
          <a:p>
            <a:pPr marL="0" lvl="0" indent="0" algn="ctr" fontAlgn="base">
              <a:spcAft>
                <a:spcPct val="0"/>
              </a:spcAft>
            </a:pPr>
            <a:r>
              <a:rPr lang="ru-RU" sz="2800" dirty="0">
                <a:solidFill>
                  <a:srgbClr val="000000"/>
                </a:solidFill>
                <a:effectLst/>
                <a:latin typeface="Arial" charset="0"/>
                <a:ea typeface="+mn-ea"/>
                <a:cs typeface="+mn-cs"/>
              </a:rPr>
              <a:t>Классификация веществ, вызывающих отравление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Arial" charset="0"/>
                <a:ea typeface="+mn-ea"/>
                <a:cs typeface="+mn-cs"/>
              </a:rPr>
              <a:t>.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59632" y="1772816"/>
            <a:ext cx="6400800" cy="3474720"/>
          </a:xfrm>
        </p:spPr>
        <p:txBody>
          <a:bodyPr/>
          <a:lstStyle/>
          <a:p>
            <a:pPr marL="0" lvl="0" indent="0"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r>
              <a:rPr lang="ru-RU" sz="2800" b="1" dirty="0">
                <a:solidFill>
                  <a:srgbClr val="000000"/>
                </a:solidFill>
                <a:latin typeface="Arial" charset="0"/>
              </a:rPr>
              <a:t>Химическая классификация:</a:t>
            </a:r>
          </a:p>
          <a:p>
            <a:pPr marL="0" lvl="0" indent="0"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sz="2800" dirty="0">
                <a:solidFill>
                  <a:srgbClr val="000000"/>
                </a:solidFill>
                <a:latin typeface="Arial" charset="0"/>
              </a:rPr>
              <a:t>Органические</a:t>
            </a:r>
          </a:p>
          <a:p>
            <a:pPr marL="0" lvl="0" indent="0"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sz="2800" dirty="0">
                <a:solidFill>
                  <a:srgbClr val="000000"/>
                </a:solidFill>
                <a:latin typeface="Arial" charset="0"/>
              </a:rPr>
              <a:t>Неорганические</a:t>
            </a:r>
          </a:p>
          <a:p>
            <a:pPr marL="0" lvl="0" indent="0"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sz="2800" dirty="0">
                <a:solidFill>
                  <a:srgbClr val="000000"/>
                </a:solidFill>
                <a:latin typeface="Arial" charset="0"/>
              </a:rPr>
              <a:t>Элементорганические.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6278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548680"/>
            <a:ext cx="8640960" cy="5976664"/>
          </a:xfrm>
        </p:spPr>
        <p:txBody>
          <a:bodyPr>
            <a:normAutofit fontScale="92500" lnSpcReduction="20000"/>
          </a:bodyPr>
          <a:lstStyle/>
          <a:p>
            <a:pPr marL="0" lvl="0" indent="0" algn="just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ru-RU" sz="2400" b="1" dirty="0">
                <a:solidFill>
                  <a:srgbClr val="000000"/>
                </a:solidFill>
                <a:latin typeface="Arial" charset="0"/>
              </a:rPr>
              <a:t>2. Практическая классификация:</a:t>
            </a:r>
          </a:p>
          <a:p>
            <a:pPr marL="0" lvl="0" indent="0" algn="just"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sz="2600" dirty="0">
                <a:solidFill>
                  <a:srgbClr val="000000"/>
                </a:solidFill>
                <a:latin typeface="Arial" charset="0"/>
              </a:rPr>
              <a:t>Промышленные яды: органические растворители (дихлорэтан, четыреххлористый углерод), топливо(пропан, бутан), красители (анилин, </a:t>
            </a:r>
            <a:r>
              <a:rPr lang="ru-RU" sz="2600" dirty="0" err="1">
                <a:solidFill>
                  <a:srgbClr val="000000"/>
                </a:solidFill>
                <a:latin typeface="Arial" charset="0"/>
              </a:rPr>
              <a:t>индофеноловые</a:t>
            </a:r>
            <a:r>
              <a:rPr lang="ru-RU" sz="2600" dirty="0">
                <a:solidFill>
                  <a:srgbClr val="000000"/>
                </a:solidFill>
                <a:latin typeface="Arial" charset="0"/>
              </a:rPr>
              <a:t> соединения), </a:t>
            </a:r>
            <a:r>
              <a:rPr lang="ru-RU" sz="2600" dirty="0" err="1">
                <a:solidFill>
                  <a:srgbClr val="000000"/>
                </a:solidFill>
                <a:latin typeface="Arial" charset="0"/>
              </a:rPr>
              <a:t>хладоагенты</a:t>
            </a:r>
            <a:r>
              <a:rPr lang="ru-RU" sz="2600" dirty="0">
                <a:solidFill>
                  <a:srgbClr val="000000"/>
                </a:solidFill>
                <a:latin typeface="Arial" charset="0"/>
              </a:rPr>
              <a:t> (фреоны), химические реагенты (метанол, уксусный ангидрид), пластификаторы (</a:t>
            </a:r>
            <a:r>
              <a:rPr lang="ru-RU" sz="2600" dirty="0" err="1">
                <a:solidFill>
                  <a:srgbClr val="000000"/>
                </a:solidFill>
                <a:latin typeface="Arial" charset="0"/>
              </a:rPr>
              <a:t>диметилфталат</a:t>
            </a:r>
            <a:r>
              <a:rPr lang="ru-RU" sz="2600" dirty="0">
                <a:solidFill>
                  <a:srgbClr val="000000"/>
                </a:solidFill>
                <a:latin typeface="Arial" charset="0"/>
              </a:rPr>
              <a:t>).</a:t>
            </a:r>
          </a:p>
          <a:p>
            <a:pPr marL="0" lvl="0" indent="0" algn="just"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sz="2600" dirty="0">
                <a:solidFill>
                  <a:srgbClr val="000000"/>
                </a:solidFill>
                <a:latin typeface="Arial" charset="0"/>
              </a:rPr>
              <a:t>Пестициды –инсектициды, зооциды, фунгициды, бактерициды и т.д.</a:t>
            </a:r>
          </a:p>
          <a:p>
            <a:pPr marL="0" lvl="0" indent="0" algn="just"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sz="2600" dirty="0">
                <a:solidFill>
                  <a:srgbClr val="000000"/>
                </a:solidFill>
                <a:latin typeface="Arial" charset="0"/>
              </a:rPr>
              <a:t>Лекарственные средства</a:t>
            </a:r>
          </a:p>
          <a:p>
            <a:pPr marL="0" lvl="0" indent="0" algn="just"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sz="2600" dirty="0">
                <a:solidFill>
                  <a:srgbClr val="000000"/>
                </a:solidFill>
                <a:latin typeface="Arial" charset="0"/>
              </a:rPr>
              <a:t>Бытовые </a:t>
            </a:r>
            <a:r>
              <a:rPr lang="ru-RU" sz="2600" dirty="0" err="1">
                <a:solidFill>
                  <a:srgbClr val="000000"/>
                </a:solidFill>
                <a:latin typeface="Arial" charset="0"/>
              </a:rPr>
              <a:t>токсиканты</a:t>
            </a:r>
            <a:r>
              <a:rPr lang="ru-RU" sz="2600" dirty="0">
                <a:solidFill>
                  <a:srgbClr val="000000"/>
                </a:solidFill>
                <a:latin typeface="Arial" charset="0"/>
              </a:rPr>
              <a:t> – пищевые добавки, средства санитарии, личной гигиены, средства ухода за одеждой, мебелью, автомобилями и др.</a:t>
            </a:r>
          </a:p>
          <a:p>
            <a:pPr marL="0" lvl="0" indent="0" algn="just"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sz="2600" dirty="0">
                <a:solidFill>
                  <a:srgbClr val="000000"/>
                </a:solidFill>
                <a:latin typeface="Arial" charset="0"/>
              </a:rPr>
              <a:t>Биологические растительные и животные яды</a:t>
            </a:r>
          </a:p>
          <a:p>
            <a:pPr marL="0" lvl="0" indent="0" algn="just"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sz="2600" dirty="0">
                <a:solidFill>
                  <a:srgbClr val="000000"/>
                </a:solidFill>
                <a:latin typeface="Arial" charset="0"/>
              </a:rPr>
              <a:t>Боевые отравляющие вещества (зарин, иприт, фосген и др</a:t>
            </a:r>
            <a:r>
              <a:rPr lang="ru-RU" sz="2600" dirty="0" smtClean="0">
                <a:solidFill>
                  <a:srgbClr val="000000"/>
                </a:solidFill>
                <a:latin typeface="Arial" charset="0"/>
              </a:rPr>
              <a:t>.)</a:t>
            </a:r>
            <a:endParaRPr lang="ru-RU" sz="26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410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196752"/>
            <a:ext cx="8280920" cy="4968552"/>
          </a:xfrm>
        </p:spPr>
        <p:txBody>
          <a:bodyPr>
            <a:normAutofit/>
          </a:bodyPr>
          <a:lstStyle/>
          <a:p>
            <a:pPr marL="0" lvl="0" indent="0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ru-RU" sz="2800" b="1" dirty="0">
                <a:solidFill>
                  <a:srgbClr val="000000"/>
                </a:solidFill>
                <a:latin typeface="Arial" charset="0"/>
              </a:rPr>
              <a:t>3. Гигиеническая классификация:</a:t>
            </a:r>
          </a:p>
          <a:p>
            <a:pPr marL="0" lvl="0" indent="0"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sz="2800" dirty="0">
                <a:solidFill>
                  <a:srgbClr val="000000"/>
                </a:solidFill>
                <a:latin typeface="Arial" charset="0"/>
              </a:rPr>
              <a:t>Чрезвычайно токсичные </a:t>
            </a:r>
          </a:p>
          <a:p>
            <a:pPr marL="0" lvl="0" indent="0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ru-RU" sz="2800" dirty="0">
                <a:solidFill>
                  <a:srgbClr val="000000"/>
                </a:solidFill>
                <a:latin typeface="Arial" charset="0"/>
              </a:rPr>
              <a:t>(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DL</a:t>
            </a:r>
            <a:r>
              <a:rPr lang="ru-RU" sz="2800" baseline="-25000" dirty="0">
                <a:solidFill>
                  <a:srgbClr val="000000"/>
                </a:solidFill>
                <a:latin typeface="Arial" charset="0"/>
              </a:rPr>
              <a:t>50</a:t>
            </a:r>
            <a:r>
              <a:rPr lang="ru-RU" sz="2800" dirty="0">
                <a:solidFill>
                  <a:srgbClr val="000000"/>
                </a:solidFill>
                <a:latin typeface="Arial" charset="0"/>
              </a:rPr>
              <a:t> при введении в желудок 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&lt;</a:t>
            </a:r>
            <a:r>
              <a:rPr lang="ru-RU" sz="2800" dirty="0">
                <a:solidFill>
                  <a:srgbClr val="000000"/>
                </a:solidFill>
                <a:latin typeface="Arial" charset="0"/>
              </a:rPr>
              <a:t> 15 мг/кг</a:t>
            </a:r>
          </a:p>
          <a:p>
            <a:pPr marL="0" lvl="0" indent="0"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sz="2800" dirty="0">
                <a:solidFill>
                  <a:srgbClr val="000000"/>
                </a:solidFill>
                <a:latin typeface="Arial" charset="0"/>
              </a:rPr>
              <a:t>Высокотоксичные (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DL</a:t>
            </a:r>
            <a:r>
              <a:rPr lang="ru-RU" sz="2800" baseline="-25000" dirty="0">
                <a:solidFill>
                  <a:srgbClr val="000000"/>
                </a:solidFill>
                <a:latin typeface="Arial" charset="0"/>
              </a:rPr>
              <a:t>50 </a:t>
            </a:r>
            <a:r>
              <a:rPr lang="ru-RU" sz="2800" dirty="0">
                <a:solidFill>
                  <a:srgbClr val="000000"/>
                </a:solidFill>
                <a:latin typeface="Arial" charset="0"/>
              </a:rPr>
              <a:t> 15 -150 мг/кг)</a:t>
            </a:r>
          </a:p>
          <a:p>
            <a:pPr marL="0" lvl="0" indent="0"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sz="2800" dirty="0" err="1">
                <a:solidFill>
                  <a:srgbClr val="000000"/>
                </a:solidFill>
                <a:latin typeface="Arial" charset="0"/>
              </a:rPr>
              <a:t>Умереннотоксичные</a:t>
            </a:r>
            <a:r>
              <a:rPr lang="ru-RU" sz="2800" dirty="0">
                <a:solidFill>
                  <a:srgbClr val="000000"/>
                </a:solidFill>
                <a:latin typeface="Arial" charset="0"/>
              </a:rPr>
              <a:t> (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DL</a:t>
            </a:r>
            <a:r>
              <a:rPr lang="ru-RU" sz="2800" baseline="-25000" dirty="0">
                <a:solidFill>
                  <a:srgbClr val="000000"/>
                </a:solidFill>
                <a:latin typeface="Arial" charset="0"/>
              </a:rPr>
              <a:t>50 </a:t>
            </a:r>
            <a:r>
              <a:rPr lang="ru-RU" sz="2800" dirty="0">
                <a:solidFill>
                  <a:srgbClr val="000000"/>
                </a:solidFill>
                <a:latin typeface="Arial" charset="0"/>
              </a:rPr>
              <a:t> 151 -5000 мг/кг)</a:t>
            </a:r>
          </a:p>
          <a:p>
            <a:pPr marL="0" lvl="0" indent="0"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ru-RU" sz="2800" dirty="0">
                <a:solidFill>
                  <a:srgbClr val="000000"/>
                </a:solidFill>
                <a:latin typeface="Arial" charset="0"/>
              </a:rPr>
              <a:t>Малотоксичные (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DL</a:t>
            </a:r>
            <a:r>
              <a:rPr lang="ru-RU" sz="2800" baseline="-25000" dirty="0">
                <a:solidFill>
                  <a:srgbClr val="000000"/>
                </a:solidFill>
                <a:latin typeface="Arial" charset="0"/>
              </a:rPr>
              <a:t>50</a:t>
            </a:r>
            <a:r>
              <a:rPr lang="ru-RU" sz="2800" dirty="0">
                <a:solidFill>
                  <a:srgbClr val="000000"/>
                </a:solidFill>
                <a:latin typeface="Arial" charset="0"/>
              </a:rPr>
              <a:t>  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&gt;</a:t>
            </a:r>
            <a:r>
              <a:rPr lang="ru-RU" sz="2800" dirty="0">
                <a:solidFill>
                  <a:srgbClr val="000000"/>
                </a:solidFill>
                <a:latin typeface="Arial" charset="0"/>
              </a:rPr>
              <a:t> 5000 мг/кг)</a:t>
            </a: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68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731520"/>
            <a:ext cx="8784976" cy="5433784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3600" b="1" dirty="0">
                <a:latin typeface="Times New Roman"/>
                <a:ea typeface="Times New Roman"/>
              </a:rPr>
              <a:t>Общая характеристика и классификация веществ, вызывающих </a:t>
            </a:r>
            <a:r>
              <a:rPr lang="ru-RU" sz="3600" b="1" dirty="0" smtClean="0">
                <a:latin typeface="Times New Roman"/>
                <a:ea typeface="Times New Roman"/>
              </a:rPr>
              <a:t>отравление:</a:t>
            </a:r>
          </a:p>
          <a:p>
            <a:pPr algn="just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Яды биологической природы (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токсины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). В свою очередь, среди ядов биологической природы следует различать яды животных, растений и бактерий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Яды небиологической природы (</a:t>
            </a:r>
            <a:r>
              <a:rPr lang="ru-RU" sz="3600" b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токсиканты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).</a:t>
            </a:r>
            <a:endParaRPr lang="ru-RU" sz="36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45720" indent="0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524216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4" cy="576064"/>
          </a:xfrm>
        </p:spPr>
        <p:txBody>
          <a:bodyPr/>
          <a:lstStyle/>
          <a:p>
            <a:pPr marL="0" lvl="0" indent="0"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Arial" charset="0"/>
                <a:ea typeface="+mn-ea"/>
                <a:cs typeface="+mn-cs"/>
              </a:rPr>
              <a:t>4. Токсикологическая классификация</a:t>
            </a:r>
            <a:r>
              <a:rPr lang="ru-RU" sz="3200" dirty="0" smtClean="0">
                <a:solidFill>
                  <a:srgbClr val="000000"/>
                </a:solidFill>
                <a:effectLst/>
                <a:latin typeface="Arial" charset="0"/>
                <a:ea typeface="+mn-ea"/>
                <a:cs typeface="+mn-cs"/>
              </a:rPr>
              <a:t>:</a:t>
            </a:r>
            <a:endParaRPr lang="ru-RU" sz="32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262" y="1052736"/>
            <a:ext cx="8445202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9390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496944" cy="504056"/>
          </a:xfrm>
        </p:spPr>
        <p:txBody>
          <a:bodyPr/>
          <a:lstStyle/>
          <a:p>
            <a:pPr marL="0" lvl="0" indent="0"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sz="2400" dirty="0">
                <a:solidFill>
                  <a:srgbClr val="000000"/>
                </a:solidFill>
                <a:effectLst/>
                <a:latin typeface="Arial" charset="0"/>
                <a:ea typeface="+mn-ea"/>
                <a:cs typeface="+mn-cs"/>
              </a:rPr>
              <a:t>5. Классификация по «избирательной токсичности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Arial" charset="0"/>
                <a:ea typeface="+mn-ea"/>
                <a:cs typeface="+mn-cs"/>
              </a:rPr>
              <a:t>»:</a:t>
            </a:r>
            <a:endParaRPr lang="ru-RU" sz="24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80" y="1196752"/>
            <a:ext cx="8790508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5816451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384</TotalTime>
  <Words>2210</Words>
  <Application>Microsoft Office PowerPoint</Application>
  <PresentationFormat>Экран (4:3)</PresentationFormat>
  <Paragraphs>222</Paragraphs>
  <Slides>39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39</vt:i4>
      </vt:variant>
    </vt:vector>
  </HeadingPairs>
  <TitlesOfParts>
    <vt:vector size="49" baseType="lpstr">
      <vt:lpstr>Arial</vt:lpstr>
      <vt:lpstr>Georgia</vt:lpstr>
      <vt:lpstr>Symbol</vt:lpstr>
      <vt:lpstr>Tahoma</vt:lpstr>
      <vt:lpstr>Times New Roman</vt:lpstr>
      <vt:lpstr>Times-Roman</vt:lpstr>
      <vt:lpstr>Trebuchet MS</vt:lpstr>
      <vt:lpstr>Воздушный поток</vt:lpstr>
      <vt:lpstr>Формула</vt:lpstr>
      <vt:lpstr>Точечный рисунок</vt:lpstr>
      <vt:lpstr>ЛЕКЦИЯ №2  Классификация ядов. Общая характеристика токсического действия. Формирование токсического эффекта. Физико-химические характеристики токсических веществ. Применение при решении вопросов биохимической и аналитической токсикологии.</vt:lpstr>
      <vt:lpstr>Презентация PowerPoint</vt:lpstr>
      <vt:lpstr>Отравление – это «химическая травма» </vt:lpstr>
      <vt:lpstr>Классификация веществ, вызывающих отравление.</vt:lpstr>
      <vt:lpstr>Презентация PowerPoint</vt:lpstr>
      <vt:lpstr>Презентация PowerPoint</vt:lpstr>
      <vt:lpstr>Презентация PowerPoint</vt:lpstr>
      <vt:lpstr>4. Токсикологическая классификация:</vt:lpstr>
      <vt:lpstr>5. Классификация по «избирательной токсичности»:</vt:lpstr>
      <vt:lpstr>6. Классификация веществ, вызывающих отравление при ХТА.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Клиника и происхождение отравлений</vt:lpstr>
      <vt:lpstr>Основные симптомокомплексы отравлений</vt:lpstr>
      <vt:lpstr>Презентация PowerPoint</vt:lpstr>
      <vt:lpstr>Презентация PowerPoint</vt:lpstr>
      <vt:lpstr>Синергизм и антагонизм</vt:lpstr>
      <vt:lpstr>Презентация PowerPoint</vt:lpstr>
      <vt:lpstr>«Оккупационная» теория</vt:lpstr>
      <vt:lpstr>Кинетическая теория</vt:lpstr>
      <vt:lpstr>Неспецифические взаимодействия</vt:lpstr>
      <vt:lpstr>Математическая зависимость между ответом и дозой (концентрацией)</vt:lpstr>
      <vt:lpstr>Презентация PowerPoint</vt:lpstr>
      <vt:lpstr>Пути попадания токсических веществ</vt:lpstr>
      <vt:lpstr>Выделение ядов </vt:lpstr>
      <vt:lpstr>Презентация PowerPoint</vt:lpstr>
      <vt:lpstr>Презентация PowerPoint</vt:lpstr>
      <vt:lpstr>Презентация PowerPoint</vt:lpstr>
      <vt:lpstr>Презентация PowerPoint</vt:lpstr>
      <vt:lpstr>В зависимости от причины, обстоятельств отравлений их классифицируют на 2 группы:</vt:lpstr>
      <vt:lpstr>Периоды отравления</vt:lpstr>
      <vt:lpstr>Методы детоксикации и антидоты</vt:lpstr>
      <vt:lpstr>Презентация PowerPoint</vt:lpstr>
      <vt:lpstr>Презентация PowerPoint</vt:lpstr>
      <vt:lpstr>Природа антидота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№2  Классификация ядов. Общая характеристика токсического действия. Формирование токсического эффекта. Физико-химические характеристики токсических веществ. Применение при решении вопросов биохимической и аналитической токсикологии.</dc:title>
  <dc:creator>ф</dc:creator>
  <cp:lastModifiedBy>Эдуард</cp:lastModifiedBy>
  <cp:revision>23</cp:revision>
  <dcterms:created xsi:type="dcterms:W3CDTF">2014-02-18T07:53:39Z</dcterms:created>
  <dcterms:modified xsi:type="dcterms:W3CDTF">2015-02-09T15:00:59Z</dcterms:modified>
</cp:coreProperties>
</file>